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6" r:id="rId1"/>
  </p:sldMasterIdLst>
  <p:sldIdLst>
    <p:sldId id="256" r:id="rId2"/>
    <p:sldId id="262" r:id="rId3"/>
    <p:sldId id="265" r:id="rId4"/>
    <p:sldId id="266" r:id="rId5"/>
    <p:sldId id="269" r:id="rId6"/>
    <p:sldId id="264" r:id="rId7"/>
    <p:sldId id="270" r:id="rId8"/>
    <p:sldId id="272" r:id="rId9"/>
    <p:sldId id="267" r:id="rId10"/>
    <p:sldId id="277" r:id="rId11"/>
    <p:sldId id="271" r:id="rId12"/>
    <p:sldId id="273" r:id="rId13"/>
    <p:sldId id="274" r:id="rId14"/>
    <p:sldId id="280" r:id="rId15"/>
    <p:sldId id="278" r:id="rId16"/>
    <p:sldId id="292" r:id="rId17"/>
    <p:sldId id="259" r:id="rId18"/>
    <p:sldId id="268" r:id="rId19"/>
    <p:sldId id="291" r:id="rId20"/>
    <p:sldId id="279" r:id="rId21"/>
    <p:sldId id="281" r:id="rId22"/>
    <p:sldId id="288" r:id="rId23"/>
    <p:sldId id="290" r:id="rId24"/>
    <p:sldId id="258" r:id="rId25"/>
    <p:sldId id="284" r:id="rId26"/>
    <p:sldId id="285" r:id="rId27"/>
    <p:sldId id="286" r:id="rId28"/>
    <p:sldId id="287" r:id="rId29"/>
    <p:sldId id="282" r:id="rId30"/>
    <p:sldId id="283" r:id="rId31"/>
    <p:sldId id="263" r:id="rId32"/>
    <p:sldId id="257" r:id="rId33"/>
    <p:sldId id="293" r:id="rId34"/>
    <p:sldId id="294" r:id="rId35"/>
    <p:sldId id="296" r:id="rId36"/>
    <p:sldId id="295" r:id="rId37"/>
    <p:sldId id="297"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8" d="100"/>
          <a:sy n="108" d="100"/>
        </p:scale>
        <p:origin x="88" y="1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smtClean="0"/>
              <a:t>6/28/2018</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smtClean="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8164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6/28/2018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3265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6/28/2018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09252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6/28/2018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57653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6/28/2018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1848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6/28/2018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74761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6/28/2018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78779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6/28/2018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54293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6/28/2018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75626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6/28/2018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29877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6/28/2018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47686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smtClean="0"/>
              <a:pPr/>
              <a:t>6/28/2018</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43223308"/>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bit.ly/2KmUve9" TargetMode="External"/><Relationship Id="rId2" Type="http://schemas.openxmlformats.org/officeDocument/2006/relationships/hyperlink" Target="https://bit.ly/2tFoCT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pi.pardot.com/email/prospects/email_id/134282548/view/clicked" TargetMode="External"/><Relationship Id="rId2" Type="http://schemas.openxmlformats.org/officeDocument/2006/relationships/hyperlink" Target="https://drive.google.com/drive/folders/1zBNhdsfgaYBHxrC7XcJJhq1hEu2TPcRD?usp=sharing" TargetMode="External"/><Relationship Id="rId1" Type="http://schemas.openxmlformats.org/officeDocument/2006/relationships/slideLayout" Target="../slideLayouts/slideLayout2.xml"/><Relationship Id="rId4" Type="http://schemas.openxmlformats.org/officeDocument/2006/relationships/hyperlink" Target="https://www.bepress.com/webinar/expanding-reach-health-care-networks-expertise/"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https://docs.google.com/spreadsheets/d/1WTtENba6ssVYKbprx9QqUJzrXRKMrHx_kQ5Kl2Q5xl8/edit" TargetMode="External"/><Relationship Id="rId2" Type="http://schemas.openxmlformats.org/officeDocument/2006/relationships/hyperlink" Target="https://docs.google.com/a/bepress.com/spreadsheets/d/1adlYbAH355bJoMFD5dfRHeQMEoTQzbi4yxS81mHnRsE/edit?usp=drive_web" TargetMode="External"/><Relationship Id="rId1" Type="http://schemas.openxmlformats.org/officeDocument/2006/relationships/slideLayout" Target="../slideLayouts/slideLayout2.xml"/><Relationship Id="rId4" Type="http://schemas.openxmlformats.org/officeDocument/2006/relationships/hyperlink" Target="https://drive.google.com/drive/folders/1WdjaQ5MZ3qRcUq0uo4ak1yeJBUrg-KGb"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www.bepress.com/categories_wdc/health-care-centers/" TargetMode="External"/><Relationship Id="rId2" Type="http://schemas.openxmlformats.org/officeDocument/2006/relationships/hyperlink" Target="https://bepress.atlassian.net/wiki/spaces/cs/pages/121602265/Health+Care+Systems+and+Networks" TargetMode="External"/><Relationship Id="rId1" Type="http://schemas.openxmlformats.org/officeDocument/2006/relationships/slideLayout" Target="../slideLayouts/slideLayout2.xml"/><Relationship Id="rId5" Type="http://schemas.openxmlformats.org/officeDocument/2006/relationships/hyperlink" Target="https://www.diigo.com/user/bepress?query=medical" TargetMode="External"/><Relationship Id="rId4" Type="http://schemas.openxmlformats.org/officeDocument/2006/relationships/hyperlink" Target="https://www.diigo.com/user/bepress?query=healthcare+network"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www.bepress.com/webinar/tools-workflows-support-health-science-research-reporting/" TargetMode="External"/><Relationship Id="rId2" Type="http://schemas.openxmlformats.org/officeDocument/2006/relationships/hyperlink" Target="https://www.bepress.com/webinar/expanding-reach-health-care-networks-expertise/" TargetMode="External"/><Relationship Id="rId1" Type="http://schemas.openxmlformats.org/officeDocument/2006/relationships/slideLayout" Target="../slideLayouts/slideLayout2.xml"/><Relationship Id="rId6" Type="http://schemas.openxmlformats.org/officeDocument/2006/relationships/hyperlink" Target="https://www.bepress.com/webinar/new-services-enhance-health-care-networks-reputation-digital-commons-lvhn-health-network-experience/" TargetMode="External"/><Relationship Id="rId5" Type="http://schemas.openxmlformats.org/officeDocument/2006/relationships/hyperlink" Target="https://www.bepress.com/webinar/meeting-critical-institutional-goals-repository-initiatives-health-science-libraries/" TargetMode="External"/><Relationship Id="rId4" Type="http://schemas.openxmlformats.org/officeDocument/2006/relationships/hyperlink" Target="https://www.bepress.com/webinar/library-led-approaches-showcase-health-sciences-research/"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ww.inovaideas.org/" TargetMode="External"/><Relationship Id="rId3" Type="http://schemas.openxmlformats.org/officeDocument/2006/relationships/hyperlink" Target="http://scholarlycommons.baptisthealth.net/" TargetMode="External"/><Relationship Id="rId7" Type="http://schemas.openxmlformats.org/officeDocument/2006/relationships/hyperlink" Target="http://scholarlyexchange.childrensmercy.org/" TargetMode="External"/><Relationship Id="rId12" Type="http://schemas.openxmlformats.org/officeDocument/2006/relationships/hyperlink" Target="http://digitalcommons.psjhealth.org/" TargetMode="External"/><Relationship Id="rId2" Type="http://schemas.openxmlformats.org/officeDocument/2006/relationships/hyperlink" Target="http://digitalrepository.aurorahealthcare.org/" TargetMode="External"/><Relationship Id="rId1" Type="http://schemas.openxmlformats.org/officeDocument/2006/relationships/slideLayout" Target="../slideLayouts/slideLayout2.xml"/><Relationship Id="rId6" Type="http://schemas.openxmlformats.org/officeDocument/2006/relationships/hyperlink" Target="http://digitalcommons.centracare.com/" TargetMode="External"/><Relationship Id="rId11" Type="http://schemas.openxmlformats.org/officeDocument/2006/relationships/hyperlink" Target="http://researchrepository.parkviewhealth.org/" TargetMode="External"/><Relationship Id="rId5" Type="http://schemas.openxmlformats.org/officeDocument/2006/relationships/hyperlink" Target="http://scholarlyworks.beaumonthealth.org/" TargetMode="External"/><Relationship Id="rId10" Type="http://schemas.openxmlformats.org/officeDocument/2006/relationships/hyperlink" Target="http://knowledgeconnection.mainehealth.org/" TargetMode="External"/><Relationship Id="rId4" Type="http://schemas.openxmlformats.org/officeDocument/2006/relationships/hyperlink" Target="http://scholarlycommons.libraryinfo.bhs.org/" TargetMode="External"/><Relationship Id="rId9" Type="http://schemas.openxmlformats.org/officeDocument/2006/relationships/hyperlink" Target="http://scholarlyworks.lvhn.or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Healthcare networks</a:t>
            </a:r>
          </a:p>
        </p:txBody>
      </p:sp>
      <p:sp>
        <p:nvSpPr>
          <p:cNvPr id="3" name="Subtitle 2"/>
          <p:cNvSpPr>
            <a:spLocks noGrp="1"/>
          </p:cNvSpPr>
          <p:nvPr>
            <p:ph type="subTitle" idx="1"/>
          </p:nvPr>
        </p:nvSpPr>
        <p:spPr/>
        <p:txBody>
          <a:bodyPr/>
          <a:lstStyle/>
          <a:p>
            <a:r>
              <a:rPr lang="en-US" dirty="0"/>
              <a:t>market analysis and 2018-2019 marketing plan</a:t>
            </a:r>
          </a:p>
        </p:txBody>
      </p:sp>
    </p:spTree>
    <p:extLst>
      <p:ext uri="{BB962C8B-B14F-4D97-AF65-F5344CB8AC3E}">
        <p14:creationId xmlns:p14="http://schemas.microsoft.com/office/powerpoint/2010/main" val="2093512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concerns from the field</a:t>
            </a:r>
          </a:p>
        </p:txBody>
      </p:sp>
      <p:sp>
        <p:nvSpPr>
          <p:cNvPr id="3" name="Content Placeholder 2"/>
          <p:cNvSpPr>
            <a:spLocks noGrp="1"/>
          </p:cNvSpPr>
          <p:nvPr>
            <p:ph idx="1"/>
          </p:nvPr>
        </p:nvSpPr>
        <p:spPr/>
        <p:txBody>
          <a:bodyPr>
            <a:normAutofit/>
          </a:bodyPr>
          <a:lstStyle/>
          <a:p>
            <a:endParaRPr lang="en-US" dirty="0"/>
          </a:p>
          <a:p>
            <a:pPr lvl="1"/>
            <a:endParaRPr lang="en-US" dirty="0"/>
          </a:p>
          <a:p>
            <a:pPr lvl="1"/>
            <a:endParaRPr lang="en-US" dirty="0"/>
          </a:p>
          <a:p>
            <a:pPr lvl="1"/>
            <a:endParaRPr lang="en-US" dirty="0"/>
          </a:p>
        </p:txBody>
      </p:sp>
      <p:sp>
        <p:nvSpPr>
          <p:cNvPr id="4" name="Rectangle 1"/>
          <p:cNvSpPr>
            <a:spLocks noChangeArrowheads="1"/>
          </p:cNvSpPr>
          <p:nvPr/>
        </p:nvSpPr>
        <p:spPr bwMode="auto">
          <a:xfrm>
            <a:off x="1143000" y="1651513"/>
            <a:ext cx="9433873" cy="3847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tabLst/>
            </a:pPr>
            <a:endParaRPr kumimoji="0" lang="en-US" altLang="en-US" sz="2200" b="0" i="0" u="none" strike="noStrike" cap="none" normalizeH="0" baseline="0" dirty="0">
              <a:ln>
                <a:noFill/>
              </a:ln>
              <a:solidFill>
                <a:srgbClr val="0070C0"/>
              </a:solidFill>
              <a:effectLst/>
              <a:latin typeface="Corbel (body)"/>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2200" dirty="0">
                <a:solidFill>
                  <a:srgbClr val="0070C0"/>
                </a:solidFill>
                <a:latin typeface="Corbel (body)"/>
              </a:rPr>
              <a:t>Need to adapt based on current </a:t>
            </a:r>
            <a:r>
              <a:rPr kumimoji="0" lang="en-US" altLang="en-US" sz="2200" b="0" i="0" u="none" strike="noStrike" cap="none" normalizeH="0" baseline="0" dirty="0">
                <a:ln>
                  <a:noFill/>
                </a:ln>
                <a:solidFill>
                  <a:srgbClr val="0070C0"/>
                </a:solidFill>
                <a:effectLst/>
                <a:latin typeface="Corbel (body)"/>
              </a:rPr>
              <a:t>legislature; at many institutions this results in initiatives to increase efficiency</a:t>
            </a:r>
          </a:p>
          <a:p>
            <a:pPr marL="800100" lvl="1" indent="-342900" defTabSz="914400" eaLnBrk="0" fontAlgn="base" hangingPunct="0">
              <a:spcBef>
                <a:spcPct val="0"/>
              </a:spcBef>
              <a:spcAft>
                <a:spcPct val="0"/>
              </a:spcAft>
              <a:buFont typeface="Arial" panose="020B0604020202020204" pitchFamily="34" charset="0"/>
              <a:buChar char="•"/>
            </a:pPr>
            <a:r>
              <a:rPr lang="en-US" altLang="en-US" sz="2000" dirty="0">
                <a:solidFill>
                  <a:srgbClr val="0070C0"/>
                </a:solidFill>
                <a:latin typeface="Corbel (body)"/>
              </a:rPr>
              <a:t>One example: current fines for return patients means that many organizations are focusing on patient education materials.</a:t>
            </a:r>
          </a:p>
          <a:p>
            <a:pPr marL="800100" lvl="1" indent="-342900" defTabSz="914400" eaLnBrk="0" fontAlgn="base" hangingPunct="0">
              <a:spcBef>
                <a:spcPct val="0"/>
              </a:spcBef>
              <a:spcAft>
                <a:spcPct val="0"/>
              </a:spcAft>
              <a:buFont typeface="Arial" panose="020B0604020202020204" pitchFamily="34" charset="0"/>
              <a:buChar char="•"/>
            </a:pPr>
            <a:endParaRPr kumimoji="0" lang="en-US" altLang="en-US" sz="2000" b="0" i="0" u="none" strike="noStrike" cap="none" normalizeH="0" baseline="0" dirty="0">
              <a:ln>
                <a:noFill/>
              </a:ln>
              <a:solidFill>
                <a:srgbClr val="0070C0"/>
              </a:solidFill>
              <a:effectLst/>
              <a:latin typeface="Corbel (body)"/>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200" b="0" i="0" u="none" strike="noStrike" cap="none" normalizeH="0" baseline="0" dirty="0">
                <a:ln>
                  <a:noFill/>
                </a:ln>
                <a:solidFill>
                  <a:srgbClr val="0070C0"/>
                </a:solidFill>
                <a:effectLst/>
                <a:latin typeface="Corbel (body)"/>
              </a:rPr>
              <a:t>Strong competition for providers, patients, and talent/doctors</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2200" b="0" i="0" u="none" strike="noStrike" cap="none" normalizeH="0" baseline="0" dirty="0">
              <a:ln>
                <a:noFill/>
              </a:ln>
              <a:solidFill>
                <a:srgbClr val="0070C0"/>
              </a:solidFill>
              <a:effectLst/>
              <a:latin typeface="Corbel (body)"/>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2200" dirty="0">
                <a:solidFill>
                  <a:srgbClr val="0070C0"/>
                </a:solidFill>
                <a:latin typeface="Corbel (body)"/>
              </a:rPr>
              <a:t>Budget cuts throughout the industry </a:t>
            </a:r>
          </a:p>
          <a:p>
            <a:pPr marL="800100" lvl="1" indent="-342900" defTabSz="914400" eaLnBrk="0" fontAlgn="base" hangingPunct="0">
              <a:spcBef>
                <a:spcPct val="0"/>
              </a:spcBef>
              <a:spcAft>
                <a:spcPct val="0"/>
              </a:spcAft>
              <a:buFont typeface="Arial" panose="020B0604020202020204" pitchFamily="34" charset="0"/>
              <a:buChar char="•"/>
            </a:pPr>
            <a:r>
              <a:rPr kumimoji="0" lang="en-US" altLang="en-US" sz="2000" b="0" i="0" u="none" strike="noStrike" cap="none" normalizeH="0" baseline="0" dirty="0">
                <a:ln>
                  <a:noFill/>
                </a:ln>
                <a:solidFill>
                  <a:srgbClr val="0070C0"/>
                </a:solidFill>
                <a:effectLst/>
                <a:latin typeface="Corbel (body)"/>
              </a:rPr>
              <a:t>Ability to easily</a:t>
            </a:r>
            <a:r>
              <a:rPr kumimoji="0" lang="en-US" altLang="en-US" sz="2000" b="0" i="0" u="none" strike="noStrike" cap="none" normalizeH="0" dirty="0">
                <a:ln>
                  <a:noFill/>
                </a:ln>
                <a:solidFill>
                  <a:srgbClr val="0070C0"/>
                </a:solidFill>
                <a:effectLst/>
                <a:latin typeface="Corbel (body)"/>
              </a:rPr>
              <a:t> scale with </a:t>
            </a:r>
            <a:r>
              <a:rPr kumimoji="0" lang="en-US" altLang="en-US" sz="2000" b="0" i="0" u="none" strike="noStrike" cap="none" normalizeH="0" dirty="0" err="1">
                <a:ln>
                  <a:noFill/>
                </a:ln>
                <a:solidFill>
                  <a:srgbClr val="0070C0"/>
                </a:solidFill>
                <a:effectLst/>
                <a:latin typeface="Corbel (body)"/>
              </a:rPr>
              <a:t>bepress</a:t>
            </a:r>
            <a:r>
              <a:rPr kumimoji="0" lang="en-US" altLang="en-US" sz="2000" b="0" i="0" u="none" strike="noStrike" cap="none" normalizeH="0" dirty="0">
                <a:ln>
                  <a:noFill/>
                </a:ln>
                <a:solidFill>
                  <a:srgbClr val="0070C0"/>
                </a:solidFill>
                <a:effectLst/>
                <a:latin typeface="Corbel (body)"/>
              </a:rPr>
              <a:t> services </a:t>
            </a:r>
            <a:r>
              <a:rPr lang="en-US" altLang="en-US" sz="2000" dirty="0">
                <a:solidFill>
                  <a:srgbClr val="0070C0"/>
                </a:solidFill>
                <a:latin typeface="Corbel (body)"/>
              </a:rPr>
              <a:t>is key</a:t>
            </a:r>
            <a:endParaRPr kumimoji="0" lang="en-US" altLang="en-US" sz="2000" b="0" i="0" u="none" strike="noStrike" cap="none" normalizeH="0" baseline="0" dirty="0">
              <a:ln>
                <a:noFill/>
              </a:ln>
              <a:solidFill>
                <a:srgbClr val="0070C0"/>
              </a:solidFill>
              <a:effectLst/>
              <a:latin typeface="Corbel (body)"/>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612037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goals</a:t>
            </a:r>
          </a:p>
        </p:txBody>
      </p:sp>
      <p:sp>
        <p:nvSpPr>
          <p:cNvPr id="3" name="Content Placeholder 2"/>
          <p:cNvSpPr>
            <a:spLocks noGrp="1"/>
          </p:cNvSpPr>
          <p:nvPr>
            <p:ph idx="1"/>
          </p:nvPr>
        </p:nvSpPr>
        <p:spPr/>
        <p:txBody>
          <a:bodyPr/>
          <a:lstStyle/>
          <a:p>
            <a:r>
              <a:rPr lang="en-US" dirty="0"/>
              <a:t>Increase local and global visibility of research</a:t>
            </a:r>
          </a:p>
          <a:p>
            <a:pPr lvl="1"/>
            <a:r>
              <a:rPr lang="en-US" dirty="0"/>
              <a:t>For larger organizations this means competing for students and practitioners</a:t>
            </a:r>
          </a:p>
          <a:p>
            <a:pPr lvl="1"/>
            <a:r>
              <a:rPr lang="en-US" dirty="0"/>
              <a:t>For smaller organizations this may even mean competing for patients</a:t>
            </a:r>
          </a:p>
          <a:p>
            <a:r>
              <a:rPr lang="en-US" dirty="0"/>
              <a:t>Organize materials that currently distributed throughout the organization</a:t>
            </a:r>
          </a:p>
          <a:p>
            <a:pPr lvl="1"/>
            <a:r>
              <a:rPr lang="en-US" dirty="0"/>
              <a:t>Most importantly this is necessary to assist with various accreditation requirements</a:t>
            </a:r>
          </a:p>
          <a:p>
            <a:pPr lvl="1"/>
            <a:r>
              <a:rPr lang="en-US" dirty="0"/>
              <a:t>In many organizations work is distributed throughout the organization (lives with the departments, for example)</a:t>
            </a:r>
          </a:p>
          <a:p>
            <a:r>
              <a:rPr lang="en-US" dirty="0"/>
              <a:t>Facilitate reporting &amp; accreditation processes</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3905026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Secondary goals</a:t>
            </a:r>
          </a:p>
        </p:txBody>
      </p:sp>
      <p:sp>
        <p:nvSpPr>
          <p:cNvPr id="3" name="Content Placeholder 2"/>
          <p:cNvSpPr>
            <a:spLocks noGrp="1"/>
          </p:cNvSpPr>
          <p:nvPr>
            <p:ph idx="1"/>
          </p:nvPr>
        </p:nvSpPr>
        <p:spPr/>
        <p:txBody>
          <a:bodyPr/>
          <a:lstStyle/>
          <a:p>
            <a:r>
              <a:rPr lang="en-US" dirty="0"/>
              <a:t>Increase visibility of the library throughout the organization</a:t>
            </a:r>
          </a:p>
          <a:p>
            <a:r>
              <a:rPr lang="en-US" dirty="0"/>
              <a:t>Provide space to preserve other organizational materials</a:t>
            </a:r>
          </a:p>
          <a:p>
            <a:pPr lvl="1"/>
            <a:r>
              <a:rPr lang="en-US" dirty="0"/>
              <a:t>Historical materials and photos</a:t>
            </a:r>
          </a:p>
          <a:p>
            <a:pPr lvl="1"/>
            <a:r>
              <a:rPr lang="en-US" dirty="0"/>
              <a:t>Annual reports</a:t>
            </a:r>
          </a:p>
          <a:p>
            <a:pPr lvl="1"/>
            <a:r>
              <a:rPr lang="en-US" dirty="0"/>
              <a:t>Patient education materials</a:t>
            </a:r>
          </a:p>
          <a:p>
            <a:r>
              <a:rPr lang="en-US" dirty="0"/>
              <a:t>Creating/managing new journals</a:t>
            </a:r>
          </a:p>
          <a:p>
            <a:r>
              <a:rPr lang="en-US" dirty="0"/>
              <a:t>Conference/event management</a:t>
            </a:r>
          </a:p>
          <a:p>
            <a:r>
              <a:rPr lang="en-US" dirty="0"/>
              <a:t>Serving mission (public engagement, government partnership)</a:t>
            </a:r>
          </a:p>
          <a:p>
            <a:endParaRPr lang="en-US" dirty="0"/>
          </a:p>
          <a:p>
            <a:pPr marL="274320" lvl="1"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935002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ways DC/EGS meet needs</a:t>
            </a:r>
          </a:p>
        </p:txBody>
      </p:sp>
      <p:sp>
        <p:nvSpPr>
          <p:cNvPr id="3" name="Content Placeholder 2"/>
          <p:cNvSpPr>
            <a:spLocks noGrp="1"/>
          </p:cNvSpPr>
          <p:nvPr>
            <p:ph idx="1"/>
          </p:nvPr>
        </p:nvSpPr>
        <p:spPr/>
        <p:txBody>
          <a:bodyPr>
            <a:normAutofit fontScale="92500" lnSpcReduction="20000"/>
          </a:bodyPr>
          <a:lstStyle/>
          <a:p>
            <a:pPr marL="45720" indent="0">
              <a:buNone/>
            </a:pPr>
            <a:r>
              <a:rPr lang="en-US" dirty="0"/>
              <a:t>Central, library-managed location to showcase any work produced throughout the publishing lifecycle</a:t>
            </a:r>
          </a:p>
          <a:p>
            <a:r>
              <a:rPr lang="en-US" dirty="0"/>
              <a:t>Meets accreditation requirements around showcasing student and practitioner scholarship</a:t>
            </a:r>
          </a:p>
          <a:p>
            <a:r>
              <a:rPr lang="en-US" dirty="0"/>
              <a:t>EGS provides opportunity to showcase individual expertise, link to find-a-doctor profiles</a:t>
            </a:r>
          </a:p>
          <a:p>
            <a:r>
              <a:rPr lang="en-US" dirty="0"/>
              <a:t>Meets funder requirements around data accessibility</a:t>
            </a:r>
          </a:p>
          <a:p>
            <a:r>
              <a:rPr lang="en-US" dirty="0"/>
              <a:t>Individual and departmental data can feed accreditation requirements and demonstrate value of the organization’s research on particular communities</a:t>
            </a:r>
          </a:p>
          <a:p>
            <a:r>
              <a:rPr lang="en-US" dirty="0"/>
              <a:t>Content is in one location, highly discoverable, and branded for the organization</a:t>
            </a:r>
          </a:p>
          <a:p>
            <a:r>
              <a:rPr lang="en-US" dirty="0"/>
              <a:t>Space to organize conferences and disseminate conference research</a:t>
            </a:r>
          </a:p>
          <a:p>
            <a:r>
              <a:rPr lang="en-US" dirty="0"/>
              <a:t>Space to found, edit, manage, and distribute new journals</a:t>
            </a:r>
          </a:p>
          <a:p>
            <a:r>
              <a:rPr lang="en-US" dirty="0"/>
              <a:t>Helps library build relationships throughout the organization and demonstrate value</a:t>
            </a:r>
          </a:p>
          <a:p>
            <a:endParaRPr lang="en-US" dirty="0"/>
          </a:p>
          <a:p>
            <a:pPr marL="274320" lvl="1"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606978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a:t>
            </a:r>
            <a:r>
              <a:rPr lang="en-US" dirty="0" err="1"/>
              <a:t>bepress</a:t>
            </a:r>
            <a:r>
              <a:rPr lang="en-US" dirty="0"/>
              <a:t> tools &amp; messages</a:t>
            </a:r>
          </a:p>
        </p:txBody>
      </p:sp>
      <p:sp>
        <p:nvSpPr>
          <p:cNvPr id="3" name="Content Placeholder 2"/>
          <p:cNvSpPr>
            <a:spLocks noGrp="1"/>
          </p:cNvSpPr>
          <p:nvPr>
            <p:ph idx="1"/>
          </p:nvPr>
        </p:nvSpPr>
        <p:spPr/>
        <p:txBody>
          <a:bodyPr>
            <a:normAutofit/>
          </a:bodyPr>
          <a:lstStyle/>
          <a:p>
            <a:r>
              <a:rPr lang="en-US" dirty="0"/>
              <a:t>Tools:</a:t>
            </a:r>
          </a:p>
          <a:p>
            <a:pPr lvl="1"/>
            <a:r>
              <a:rPr lang="en-US" dirty="0"/>
              <a:t>Harvesting</a:t>
            </a:r>
          </a:p>
          <a:p>
            <a:pPr lvl="1"/>
            <a:r>
              <a:rPr lang="en-US" dirty="0"/>
              <a:t>Dashboard/reporting tools</a:t>
            </a:r>
          </a:p>
          <a:p>
            <a:pPr lvl="1"/>
            <a:r>
              <a:rPr lang="en-US" dirty="0"/>
              <a:t>Presentation/SEO tools-- making content visible, better presentation options than existing tools</a:t>
            </a:r>
          </a:p>
          <a:p>
            <a:pPr lvl="1"/>
            <a:r>
              <a:rPr lang="en-US" dirty="0"/>
              <a:t>Plum integration</a:t>
            </a:r>
          </a:p>
          <a:p>
            <a:r>
              <a:rPr lang="en-US" dirty="0"/>
              <a:t>Messages:</a:t>
            </a:r>
          </a:p>
          <a:p>
            <a:pPr lvl="1"/>
            <a:r>
              <a:rPr lang="en-US" dirty="0"/>
              <a:t>Scalability &amp; support</a:t>
            </a:r>
          </a:p>
          <a:p>
            <a:pPr lvl="1"/>
            <a:r>
              <a:rPr lang="en-US" dirty="0" err="1"/>
              <a:t>bepress</a:t>
            </a:r>
            <a:r>
              <a:rPr lang="en-US" dirty="0"/>
              <a:t> as a research showcase in this market</a:t>
            </a:r>
          </a:p>
          <a:p>
            <a:pPr lvl="1"/>
            <a:r>
              <a:rPr lang="en-US" dirty="0"/>
              <a:t>Connect reporting tools with accreditation and other medical needs</a:t>
            </a:r>
          </a:p>
          <a:p>
            <a:pPr lvl="1"/>
            <a:r>
              <a:rPr lang="en-US" dirty="0"/>
              <a:t>Leverage IR population services (e.g. Harvesting)</a:t>
            </a:r>
          </a:p>
          <a:p>
            <a:pPr lvl="1"/>
            <a:endParaRPr lang="en-US" dirty="0"/>
          </a:p>
          <a:p>
            <a:pPr marL="274320" lvl="1"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6275771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concerns from repository admins</a:t>
            </a:r>
          </a:p>
        </p:txBody>
      </p:sp>
      <p:sp>
        <p:nvSpPr>
          <p:cNvPr id="3" name="Content Placeholder 2"/>
          <p:cNvSpPr>
            <a:spLocks noGrp="1"/>
          </p:cNvSpPr>
          <p:nvPr>
            <p:ph idx="1"/>
          </p:nvPr>
        </p:nvSpPr>
        <p:spPr/>
        <p:txBody>
          <a:bodyPr>
            <a:normAutofit/>
          </a:bodyPr>
          <a:lstStyle/>
          <a:p>
            <a:r>
              <a:rPr lang="en-US" dirty="0"/>
              <a:t>Time and staffing: they are incredibly busy and many stall simply because they do not have the resources to find and upload content. This is the key concern to this subset of our community. </a:t>
            </a:r>
          </a:p>
          <a:p>
            <a:r>
              <a:rPr lang="en-US" dirty="0"/>
              <a:t>Funding &amp; engagement: continual need to prove value beyond the library</a:t>
            </a:r>
          </a:p>
          <a:p>
            <a:r>
              <a:rPr lang="en-US" dirty="0"/>
              <a:t>Metadata and taxonomy: Their needs are generally very similar to our core market, but they do have concerns about being able to represent specialized metadata, taxonomy, language (for example, MESH headings)</a:t>
            </a:r>
          </a:p>
          <a:p>
            <a:pPr marL="274320" lvl="1"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664569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Terms</a:t>
            </a:r>
          </a:p>
        </p:txBody>
      </p:sp>
      <p:sp>
        <p:nvSpPr>
          <p:cNvPr id="3" name="Content Placeholder 2"/>
          <p:cNvSpPr>
            <a:spLocks noGrp="1"/>
          </p:cNvSpPr>
          <p:nvPr>
            <p:ph idx="1"/>
          </p:nvPr>
        </p:nvSpPr>
        <p:spPr/>
        <p:txBody>
          <a:bodyPr>
            <a:normAutofit/>
          </a:bodyPr>
          <a:lstStyle/>
          <a:p>
            <a:r>
              <a:rPr lang="en-US" dirty="0">
                <a:solidFill>
                  <a:srgbClr val="FF0000"/>
                </a:solidFill>
              </a:rPr>
              <a:t>Healthcare network</a:t>
            </a:r>
          </a:p>
          <a:p>
            <a:r>
              <a:rPr lang="en-US" dirty="0">
                <a:solidFill>
                  <a:srgbClr val="FF0000"/>
                </a:solidFill>
              </a:rPr>
              <a:t>Organization (more accurate than institution)</a:t>
            </a:r>
          </a:p>
          <a:p>
            <a:r>
              <a:rPr lang="en-US" dirty="0">
                <a:solidFill>
                  <a:srgbClr val="FF0000"/>
                </a:solidFill>
              </a:rPr>
              <a:t>ACGME</a:t>
            </a:r>
          </a:p>
          <a:p>
            <a:r>
              <a:rPr lang="en-US" dirty="0">
                <a:solidFill>
                  <a:srgbClr val="FF0000"/>
                </a:solidFill>
              </a:rPr>
              <a:t>ACCME</a:t>
            </a:r>
          </a:p>
          <a:p>
            <a:r>
              <a:rPr lang="en-US" dirty="0">
                <a:solidFill>
                  <a:srgbClr val="FF0000"/>
                </a:solidFill>
              </a:rPr>
              <a:t>Magnet</a:t>
            </a:r>
          </a:p>
          <a:p>
            <a:endParaRPr lang="en-US" dirty="0"/>
          </a:p>
          <a:p>
            <a:pPr marL="274320" lvl="1"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464009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2018 quarterly marketing plan</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24619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Audience</a:t>
            </a:r>
          </a:p>
        </p:txBody>
      </p:sp>
      <p:sp>
        <p:nvSpPr>
          <p:cNvPr id="3" name="Content Placeholder 2"/>
          <p:cNvSpPr>
            <a:spLocks noGrp="1"/>
          </p:cNvSpPr>
          <p:nvPr>
            <p:ph idx="1"/>
          </p:nvPr>
        </p:nvSpPr>
        <p:spPr/>
        <p:txBody>
          <a:bodyPr/>
          <a:lstStyle/>
          <a:p>
            <a:pPr marL="45720" indent="0">
              <a:buNone/>
            </a:pPr>
            <a:r>
              <a:rPr lang="en-US" dirty="0"/>
              <a:t>The audience for the majority of our targeted marketing plan is the library</a:t>
            </a:r>
          </a:p>
          <a:p>
            <a:r>
              <a:rPr lang="en-US" dirty="0"/>
              <a:t>This is where we have the most reliable contacts, and the library needs to be involved in this process</a:t>
            </a:r>
          </a:p>
          <a:p>
            <a:r>
              <a:rPr lang="en-US" dirty="0"/>
              <a:t>Webinars and conferences will have individual attendance goals set prior to the event</a:t>
            </a:r>
          </a:p>
          <a:p>
            <a:r>
              <a:rPr lang="en-US" dirty="0"/>
              <a:t>We will market individual messages to specific markets as we learn more. </a:t>
            </a:r>
          </a:p>
          <a:p>
            <a:pPr lvl="1"/>
            <a:r>
              <a:rPr lang="en-US" dirty="0"/>
              <a:t>Example: we have learned that GME managers understand the value of a repository and are working on messaging specifically for this group</a:t>
            </a:r>
          </a:p>
          <a:p>
            <a:endParaRPr lang="en-US" dirty="0"/>
          </a:p>
          <a:p>
            <a:endParaRPr lang="en-US" dirty="0"/>
          </a:p>
        </p:txBody>
      </p:sp>
    </p:spTree>
    <p:extLst>
      <p:ext uri="{BB962C8B-B14F-4D97-AF65-F5344CB8AC3E}">
        <p14:creationId xmlns:p14="http://schemas.microsoft.com/office/powerpoint/2010/main" val="2903146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we count leads</a:t>
            </a:r>
          </a:p>
        </p:txBody>
      </p:sp>
      <p:sp>
        <p:nvSpPr>
          <p:cNvPr id="3" name="Content Placeholder 2"/>
          <p:cNvSpPr>
            <a:spLocks noGrp="1"/>
          </p:cNvSpPr>
          <p:nvPr>
            <p:ph idx="1"/>
          </p:nvPr>
        </p:nvSpPr>
        <p:spPr/>
        <p:txBody>
          <a:bodyPr/>
          <a:lstStyle/>
          <a:p>
            <a:r>
              <a:rPr lang="en-US" dirty="0"/>
              <a:t>Webinars: new or newly engaged people, &lt;30%</a:t>
            </a:r>
          </a:p>
          <a:p>
            <a:r>
              <a:rPr lang="en-US" dirty="0"/>
              <a:t>Breadcrumbs: people who reach out after receiving</a:t>
            </a:r>
          </a:p>
          <a:p>
            <a:r>
              <a:rPr lang="en-US" dirty="0"/>
              <a:t>Conferences: substantial conversations with actionable next steps</a:t>
            </a:r>
          </a:p>
          <a:p>
            <a:r>
              <a:rPr lang="en-US" dirty="0"/>
              <a:t>Conferences: session attendees</a:t>
            </a:r>
          </a:p>
          <a:p>
            <a:endParaRPr lang="en-US" dirty="0"/>
          </a:p>
        </p:txBody>
      </p:sp>
    </p:spTree>
    <p:extLst>
      <p:ext uri="{BB962C8B-B14F-4D97-AF65-F5344CB8AC3E}">
        <p14:creationId xmlns:p14="http://schemas.microsoft.com/office/powerpoint/2010/main" val="1723075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and goals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785936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2018 Marketing plans</a:t>
            </a:r>
          </a:p>
        </p:txBody>
      </p:sp>
      <p:sp>
        <p:nvSpPr>
          <p:cNvPr id="3" name="Content Placeholder 2"/>
          <p:cNvSpPr>
            <a:spLocks noGrp="1"/>
          </p:cNvSpPr>
          <p:nvPr>
            <p:ph idx="1"/>
          </p:nvPr>
        </p:nvSpPr>
        <p:spPr/>
        <p:txBody>
          <a:bodyPr>
            <a:normAutofit lnSpcReduction="10000"/>
          </a:bodyPr>
          <a:lstStyle/>
          <a:p>
            <a:pPr lvl="0"/>
            <a:r>
              <a:rPr lang="en-US" sz="2400" dirty="0"/>
              <a:t>Increase campaign and conference presence in this market, developing resources and messages to meet particular HCN needs</a:t>
            </a:r>
          </a:p>
          <a:p>
            <a:pPr lvl="1"/>
            <a:r>
              <a:rPr lang="en-US" dirty="0"/>
              <a:t>Resource packet </a:t>
            </a:r>
          </a:p>
          <a:p>
            <a:pPr lvl="1"/>
            <a:r>
              <a:rPr lang="en-US" dirty="0"/>
              <a:t>Develop comprehensive list of existing resources for packet (webinars, case studies, customer-written work)</a:t>
            </a:r>
          </a:p>
          <a:p>
            <a:pPr lvl="1"/>
            <a:r>
              <a:rPr lang="en-US" dirty="0"/>
              <a:t>Create </a:t>
            </a:r>
            <a:r>
              <a:rPr lang="en-US" dirty="0" err="1"/>
              <a:t>bepress</a:t>
            </a:r>
            <a:r>
              <a:rPr lang="en-US" dirty="0"/>
              <a:t> listserv just for this community</a:t>
            </a:r>
          </a:p>
          <a:p>
            <a:pPr lvl="1"/>
            <a:r>
              <a:rPr lang="en-US" dirty="0"/>
              <a:t>1-2 breadcrumbs per quarter</a:t>
            </a:r>
          </a:p>
          <a:p>
            <a:pPr lvl="1"/>
            <a:r>
              <a:rPr lang="en-US" dirty="0"/>
              <a:t>1-2 webinars per quarter</a:t>
            </a:r>
          </a:p>
          <a:p>
            <a:pPr lvl="1"/>
            <a:r>
              <a:rPr lang="en-US" dirty="0"/>
              <a:t>1-2 case studies per quarter</a:t>
            </a:r>
          </a:p>
          <a:p>
            <a:pPr lvl="1"/>
            <a:r>
              <a:rPr lang="en-US" dirty="0"/>
              <a:t>Leverage Elsevier CS channels, HCN contacts</a:t>
            </a:r>
          </a:p>
          <a:p>
            <a:pPr lvl="1"/>
            <a:r>
              <a:rPr lang="en-US" dirty="0"/>
              <a:t>Regular calls with HCN contacts </a:t>
            </a:r>
          </a:p>
          <a:p>
            <a:pPr lvl="2"/>
            <a:r>
              <a:rPr lang="en-US" dirty="0"/>
              <a:t>gain deeper understanding of the unique needs of the community, showcase </a:t>
            </a:r>
            <a:r>
              <a:rPr lang="en-US" dirty="0" err="1"/>
              <a:t>bepress</a:t>
            </a:r>
            <a:r>
              <a:rPr lang="en-US" dirty="0"/>
              <a:t> expertise</a:t>
            </a:r>
          </a:p>
          <a:p>
            <a:endParaRPr lang="en-US" dirty="0"/>
          </a:p>
          <a:p>
            <a:endParaRPr lang="en-US" dirty="0"/>
          </a:p>
        </p:txBody>
      </p:sp>
    </p:spTree>
    <p:extLst>
      <p:ext uri="{BB962C8B-B14F-4D97-AF65-F5344CB8AC3E}">
        <p14:creationId xmlns:p14="http://schemas.microsoft.com/office/powerpoint/2010/main" val="3181581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Marketing venues</a:t>
            </a:r>
          </a:p>
        </p:txBody>
      </p:sp>
      <p:sp>
        <p:nvSpPr>
          <p:cNvPr id="3" name="Content Placeholder 2"/>
          <p:cNvSpPr>
            <a:spLocks noGrp="1"/>
          </p:cNvSpPr>
          <p:nvPr>
            <p:ph idx="1"/>
          </p:nvPr>
        </p:nvSpPr>
        <p:spPr>
          <a:xfrm>
            <a:off x="1143000" y="1611984"/>
            <a:ext cx="9942922" cy="4741682"/>
          </a:xfrm>
        </p:spPr>
        <p:txBody>
          <a:bodyPr>
            <a:normAutofit fontScale="85000" lnSpcReduction="20000"/>
          </a:bodyPr>
          <a:lstStyle/>
          <a:p>
            <a:pPr lvl="0"/>
            <a:r>
              <a:rPr lang="en-US" sz="2400" dirty="0"/>
              <a:t>Conferences: Communicate in person with prospects and customers. Conference participation includes booth attendance and session presentations where possible</a:t>
            </a:r>
          </a:p>
          <a:p>
            <a:pPr lvl="1"/>
            <a:r>
              <a:rPr lang="en-US" sz="2200" dirty="0"/>
              <a:t>Presentations likely to include partnership with customers</a:t>
            </a:r>
          </a:p>
          <a:p>
            <a:pPr lvl="0"/>
            <a:r>
              <a:rPr lang="en-US" sz="2400" dirty="0"/>
              <a:t>Webinars: Reach a large group of remote prospects and customers at one time. Webinars are either </a:t>
            </a:r>
            <a:r>
              <a:rPr lang="en-US" sz="2400" dirty="0" err="1"/>
              <a:t>bepress</a:t>
            </a:r>
            <a:r>
              <a:rPr lang="en-US" sz="2400" dirty="0"/>
              <a:t>-led, typically an overview of a specific aspect or use of the platform, or customer-led case studies about the work they’re doing</a:t>
            </a:r>
          </a:p>
          <a:p>
            <a:pPr lvl="0"/>
            <a:r>
              <a:rPr lang="en-US" sz="2400" dirty="0"/>
              <a:t>Case studies: Short (~250 word) customer case-studies available to all </a:t>
            </a:r>
          </a:p>
          <a:p>
            <a:pPr lvl="1"/>
            <a:r>
              <a:rPr lang="en-US" sz="2200" dirty="0"/>
              <a:t>Also available in slide format to be used in decks</a:t>
            </a:r>
          </a:p>
          <a:p>
            <a:pPr lvl="0"/>
            <a:r>
              <a:rPr lang="en-US" sz="2400" dirty="0"/>
              <a:t>Collateral: Physical marketing materials to be used as handouts at on-sites and conferences</a:t>
            </a:r>
          </a:p>
          <a:p>
            <a:pPr lvl="0"/>
            <a:r>
              <a:rPr lang="en-US" sz="2400" dirty="0"/>
              <a:t>Breadcrumbs: Very brief (~2-3 sentence) customer examples sent to the broad prospect audience</a:t>
            </a:r>
          </a:p>
          <a:p>
            <a:pPr lvl="0"/>
            <a:r>
              <a:rPr lang="en-US" sz="2400" dirty="0"/>
              <a:t>Emails: currently just to our Salesforce contacts</a:t>
            </a:r>
          </a:p>
          <a:p>
            <a:pPr lvl="1"/>
            <a:r>
              <a:rPr lang="en-US" sz="2200" dirty="0"/>
              <a:t>We experimented with the list from Elsevier, it was not helpful </a:t>
            </a:r>
          </a:p>
          <a:p>
            <a:pPr lvl="1"/>
            <a:r>
              <a:rPr lang="en-US" sz="2200" dirty="0"/>
              <a:t>We are unable to share marketing messages with the MLA listserv</a:t>
            </a:r>
          </a:p>
          <a:p>
            <a:pPr lvl="1"/>
            <a:r>
              <a:rPr lang="en-US" sz="2200" dirty="0"/>
              <a:t>We can spend time mapping contacts as specific institutions </a:t>
            </a:r>
          </a:p>
          <a:p>
            <a:endParaRPr lang="en-US" dirty="0"/>
          </a:p>
          <a:p>
            <a:endParaRPr lang="en-US" dirty="0"/>
          </a:p>
        </p:txBody>
      </p:sp>
    </p:spTree>
    <p:extLst>
      <p:ext uri="{BB962C8B-B14F-4D97-AF65-F5344CB8AC3E}">
        <p14:creationId xmlns:p14="http://schemas.microsoft.com/office/powerpoint/2010/main" val="7689132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Prioritized plans for the rest of 2018</a:t>
            </a:r>
          </a:p>
        </p:txBody>
      </p:sp>
      <p:sp>
        <p:nvSpPr>
          <p:cNvPr id="3" name="Content Placeholder 2"/>
          <p:cNvSpPr>
            <a:spLocks noGrp="1"/>
          </p:cNvSpPr>
          <p:nvPr>
            <p:ph idx="1"/>
          </p:nvPr>
        </p:nvSpPr>
        <p:spPr/>
        <p:txBody>
          <a:bodyPr/>
          <a:lstStyle/>
          <a:p>
            <a:r>
              <a:rPr lang="en-US" dirty="0"/>
              <a:t>Currently evaluating attendance &amp; presentations for fall MLA chapter events</a:t>
            </a:r>
          </a:p>
          <a:p>
            <a:r>
              <a:rPr lang="en-US" dirty="0"/>
              <a:t>At least one breadcrumb per quarter</a:t>
            </a:r>
          </a:p>
          <a:p>
            <a:pPr lvl="1"/>
            <a:r>
              <a:rPr lang="en-US" dirty="0"/>
              <a:t>Possible Q3 breadcrumb: GWU med accreditation</a:t>
            </a:r>
          </a:p>
          <a:p>
            <a:r>
              <a:rPr lang="en-US" dirty="0"/>
              <a:t>At least 2 case studies per quarter the rest of the year</a:t>
            </a:r>
          </a:p>
          <a:p>
            <a:pPr lvl="1"/>
            <a:r>
              <a:rPr lang="en-US" dirty="0"/>
              <a:t>Parkview funding from Dr. </a:t>
            </a:r>
            <a:r>
              <a:rPr lang="en-US" dirty="0" err="1"/>
              <a:t>Mirro</a:t>
            </a:r>
            <a:r>
              <a:rPr lang="en-US" dirty="0"/>
              <a:t> </a:t>
            </a:r>
          </a:p>
          <a:p>
            <a:pPr lvl="1"/>
            <a:r>
              <a:rPr lang="en-US" dirty="0"/>
              <a:t>New nursing journal at Baptist Health</a:t>
            </a:r>
          </a:p>
          <a:p>
            <a:r>
              <a:rPr lang="en-US" dirty="0"/>
              <a:t>Scheduled webinars</a:t>
            </a:r>
          </a:p>
          <a:p>
            <a:pPr lvl="1"/>
            <a:r>
              <a:rPr lang="en-US" dirty="0"/>
              <a:t>Aurora to talk about implementation, 7/26/18</a:t>
            </a:r>
          </a:p>
          <a:p>
            <a:pPr lvl="1"/>
            <a:r>
              <a:rPr lang="en-US" dirty="0"/>
              <a:t>In talks with Providence to talk about decision &amp; day-to-day, Q3</a:t>
            </a:r>
          </a:p>
          <a:p>
            <a:pPr lvl="1"/>
            <a:endParaRPr lang="en-US" dirty="0"/>
          </a:p>
        </p:txBody>
      </p:sp>
    </p:spTree>
    <p:extLst>
      <p:ext uri="{BB962C8B-B14F-4D97-AF65-F5344CB8AC3E}">
        <p14:creationId xmlns:p14="http://schemas.microsoft.com/office/powerpoint/2010/main" val="33311411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Desired plans for the rest of 2018</a:t>
            </a:r>
          </a:p>
        </p:txBody>
      </p:sp>
      <p:sp>
        <p:nvSpPr>
          <p:cNvPr id="3" name="Content Placeholder 2"/>
          <p:cNvSpPr>
            <a:spLocks noGrp="1"/>
          </p:cNvSpPr>
          <p:nvPr>
            <p:ph idx="1"/>
          </p:nvPr>
        </p:nvSpPr>
        <p:spPr/>
        <p:txBody>
          <a:bodyPr>
            <a:normAutofit fontScale="92500" lnSpcReduction="10000"/>
          </a:bodyPr>
          <a:lstStyle/>
          <a:p>
            <a:r>
              <a:rPr lang="en-US" dirty="0"/>
              <a:t>Nursing-specific newsletter</a:t>
            </a:r>
          </a:p>
          <a:p>
            <a:r>
              <a:rPr lang="en-US" dirty="0"/>
              <a:t>One-pager for… </a:t>
            </a:r>
          </a:p>
          <a:p>
            <a:r>
              <a:rPr lang="en-US" dirty="0"/>
              <a:t>Collateral outlining separate funding and/or staffing stories (like our current staffing flier)</a:t>
            </a:r>
          </a:p>
          <a:p>
            <a:r>
              <a:rPr lang="en-US" dirty="0"/>
              <a:t>Brief video overview</a:t>
            </a:r>
          </a:p>
          <a:p>
            <a:r>
              <a:rPr lang="en-US" dirty="0"/>
              <a:t>Other webinar ideas</a:t>
            </a:r>
          </a:p>
          <a:p>
            <a:pPr lvl="1"/>
            <a:r>
              <a:rPr lang="en-US" dirty="0"/>
              <a:t>Data for HCN</a:t>
            </a:r>
          </a:p>
          <a:p>
            <a:pPr lvl="1"/>
            <a:r>
              <a:rPr lang="en-US" dirty="0"/>
              <a:t>Nursing-specific</a:t>
            </a:r>
          </a:p>
          <a:p>
            <a:pPr lvl="1"/>
            <a:r>
              <a:rPr lang="en-US" dirty="0"/>
              <a:t>ACGME reporting</a:t>
            </a:r>
          </a:p>
          <a:p>
            <a:r>
              <a:rPr lang="en-US" dirty="0"/>
              <a:t>For MLA chapter events we’ve decided to prioritize sessions over posters</a:t>
            </a:r>
          </a:p>
          <a:p>
            <a:pPr lvl="1"/>
            <a:r>
              <a:rPr lang="en-US" dirty="0"/>
              <a:t>Looking into pay-to-play options</a:t>
            </a:r>
          </a:p>
          <a:p>
            <a:pPr lvl="1"/>
            <a:r>
              <a:rPr lang="en-US" dirty="0"/>
              <a:t>Also exploring customer co-presenters and have a few on board</a:t>
            </a:r>
          </a:p>
          <a:p>
            <a:pPr marL="274320" lvl="1" indent="0">
              <a:buNone/>
            </a:pPr>
            <a:endParaRPr lang="en-US" dirty="0"/>
          </a:p>
          <a:p>
            <a:pPr lvl="1"/>
            <a:endParaRPr lang="en-US" dirty="0"/>
          </a:p>
        </p:txBody>
      </p:sp>
    </p:spTree>
    <p:extLst>
      <p:ext uri="{BB962C8B-B14F-4D97-AF65-F5344CB8AC3E}">
        <p14:creationId xmlns:p14="http://schemas.microsoft.com/office/powerpoint/2010/main" val="21825274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Q2 plans</a:t>
            </a:r>
          </a:p>
        </p:txBody>
      </p:sp>
      <p:sp>
        <p:nvSpPr>
          <p:cNvPr id="3" name="Content Placeholder 2"/>
          <p:cNvSpPr>
            <a:spLocks noGrp="1"/>
          </p:cNvSpPr>
          <p:nvPr>
            <p:ph idx="1"/>
          </p:nvPr>
        </p:nvSpPr>
        <p:spPr/>
        <p:txBody>
          <a:bodyPr>
            <a:normAutofit fontScale="92500" lnSpcReduction="10000"/>
          </a:bodyPr>
          <a:lstStyle/>
          <a:p>
            <a:pPr lvl="0"/>
            <a:r>
              <a:rPr lang="en-US" b="1" dirty="0"/>
              <a:t>MLA annual: </a:t>
            </a:r>
            <a:r>
              <a:rPr lang="en-US" dirty="0"/>
              <a:t>Attendance, session, customer &amp; high-level prospect breakfast</a:t>
            </a:r>
          </a:p>
          <a:p>
            <a:pPr lvl="1"/>
            <a:r>
              <a:rPr lang="en-US" dirty="0"/>
              <a:t>Session space reserved, proposal approved</a:t>
            </a:r>
          </a:p>
          <a:p>
            <a:pPr lvl="1"/>
            <a:r>
              <a:rPr lang="en-US" dirty="0"/>
              <a:t>Ellen </a:t>
            </a:r>
            <a:r>
              <a:rPr lang="en-US" dirty="0" err="1"/>
              <a:t>Bassil</a:t>
            </a:r>
            <a:r>
              <a:rPr lang="en-US" dirty="0"/>
              <a:t> of BSH and Dina McKelvy of Maine Med to present</a:t>
            </a:r>
          </a:p>
          <a:p>
            <a:pPr lvl="2"/>
            <a:r>
              <a:rPr lang="en-US" dirty="0"/>
              <a:t>Message due to MLA by 4/27</a:t>
            </a:r>
          </a:p>
          <a:p>
            <a:pPr lvl="2"/>
            <a:r>
              <a:rPr lang="en-US" dirty="0"/>
              <a:t>Message via our channels, 1</a:t>
            </a:r>
            <a:r>
              <a:rPr lang="en-US" baseline="30000" dirty="0"/>
              <a:t>st</a:t>
            </a:r>
            <a:r>
              <a:rPr lang="en-US" dirty="0"/>
              <a:t> week of May</a:t>
            </a:r>
          </a:p>
          <a:p>
            <a:pPr lvl="2"/>
            <a:r>
              <a:rPr lang="en-US" dirty="0"/>
              <a:t>Message via MLA </a:t>
            </a:r>
            <a:r>
              <a:rPr lang="en-US" dirty="0" err="1"/>
              <a:t>reg</a:t>
            </a:r>
            <a:r>
              <a:rPr lang="en-US" dirty="0"/>
              <a:t> list, week before event</a:t>
            </a:r>
          </a:p>
          <a:p>
            <a:pPr lvl="1"/>
            <a:r>
              <a:rPr lang="en-US" dirty="0"/>
              <a:t>Monday breakfast with Jean Shipman to get market information</a:t>
            </a:r>
          </a:p>
          <a:p>
            <a:pPr lvl="0"/>
            <a:r>
              <a:rPr lang="en-US" b="1" dirty="0"/>
              <a:t>Other conferences</a:t>
            </a:r>
            <a:r>
              <a:rPr lang="en-US" dirty="0"/>
              <a:t>: </a:t>
            </a:r>
          </a:p>
          <a:p>
            <a:pPr lvl="1"/>
            <a:r>
              <a:rPr lang="en-US" dirty="0"/>
              <a:t>Health </a:t>
            </a:r>
            <a:r>
              <a:rPr lang="en-US" dirty="0" err="1"/>
              <a:t>Datapalooza</a:t>
            </a:r>
            <a:r>
              <a:rPr lang="en-US" dirty="0"/>
              <a:t>, 4/26-4/27/18 – no attendance</a:t>
            </a:r>
          </a:p>
          <a:p>
            <a:pPr lvl="1"/>
            <a:r>
              <a:rPr lang="en-US" dirty="0"/>
              <a:t>MSU/FAME, 5/2/18: Dave to attend and table</a:t>
            </a:r>
          </a:p>
          <a:p>
            <a:pPr lvl="1"/>
            <a:r>
              <a:rPr lang="en-US" dirty="0"/>
              <a:t>AHME Institute, 5/16-5/18/18: Dave &amp; Morgan attending</a:t>
            </a:r>
          </a:p>
          <a:p>
            <a:pPr lvl="1"/>
            <a:r>
              <a:rPr lang="en-US" dirty="0"/>
              <a:t>STELLA Unconference, 5/18-5/19/18 – no attendance (STEM librarians, @ UCB)</a:t>
            </a:r>
          </a:p>
          <a:p>
            <a:endParaRPr lang="en-US" dirty="0"/>
          </a:p>
        </p:txBody>
      </p:sp>
    </p:spTree>
    <p:extLst>
      <p:ext uri="{BB962C8B-B14F-4D97-AF65-F5344CB8AC3E}">
        <p14:creationId xmlns:p14="http://schemas.microsoft.com/office/powerpoint/2010/main" val="20649766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Q2 plans, continued!</a:t>
            </a:r>
          </a:p>
        </p:txBody>
      </p:sp>
      <p:sp>
        <p:nvSpPr>
          <p:cNvPr id="3" name="Content Placeholder 2"/>
          <p:cNvSpPr>
            <a:spLocks noGrp="1"/>
          </p:cNvSpPr>
          <p:nvPr>
            <p:ph idx="1"/>
          </p:nvPr>
        </p:nvSpPr>
        <p:spPr/>
        <p:txBody>
          <a:bodyPr>
            <a:normAutofit fontScale="85000" lnSpcReduction="20000"/>
          </a:bodyPr>
          <a:lstStyle/>
          <a:p>
            <a:pPr lvl="0"/>
            <a:r>
              <a:rPr lang="en-US" b="1" dirty="0"/>
              <a:t>Webinars:</a:t>
            </a:r>
            <a:endParaRPr lang="en-US" dirty="0"/>
          </a:p>
          <a:p>
            <a:pPr lvl="1"/>
            <a:r>
              <a:rPr lang="en-US" dirty="0"/>
              <a:t>Plum webinar on 5/3/18 will be relevant to this group. </a:t>
            </a:r>
          </a:p>
          <a:p>
            <a:pPr lvl="2"/>
            <a:r>
              <a:rPr lang="en-US" dirty="0"/>
              <a:t>Segmented message out 5/1/18</a:t>
            </a:r>
          </a:p>
          <a:p>
            <a:pPr lvl="2"/>
            <a:r>
              <a:rPr lang="en-US" dirty="0"/>
              <a:t>No additional leads here</a:t>
            </a:r>
          </a:p>
          <a:p>
            <a:pPr lvl="1"/>
            <a:r>
              <a:rPr lang="en-US" dirty="0"/>
              <a:t>Ellen and Dina to recap MLA session – 6/26/18</a:t>
            </a:r>
          </a:p>
          <a:p>
            <a:pPr lvl="0"/>
            <a:r>
              <a:rPr lang="en-US" b="1" dirty="0"/>
              <a:t>Collateral:</a:t>
            </a:r>
            <a:endParaRPr lang="en-US" dirty="0"/>
          </a:p>
          <a:p>
            <a:pPr lvl="1"/>
            <a:r>
              <a:rPr lang="en-US" dirty="0"/>
              <a:t>Updated collateral by MLA</a:t>
            </a:r>
          </a:p>
          <a:p>
            <a:pPr lvl="1"/>
            <a:r>
              <a:rPr lang="en-US" dirty="0"/>
              <a:t>Creating listserv for HCN/Medical School customers to build community</a:t>
            </a:r>
          </a:p>
          <a:p>
            <a:pPr lvl="1"/>
            <a:r>
              <a:rPr lang="en-US" dirty="0"/>
              <a:t>Look into contacts</a:t>
            </a:r>
          </a:p>
          <a:p>
            <a:pPr lvl="2"/>
            <a:r>
              <a:rPr lang="en-US" dirty="0"/>
              <a:t>We’ve now received a list of around 30 CME &amp; GME contacts</a:t>
            </a:r>
            <a:r>
              <a:rPr lang="en-US" b="1" dirty="0"/>
              <a:t> </a:t>
            </a:r>
            <a:r>
              <a:rPr lang="en-US" dirty="0"/>
              <a:t>from Elsevier</a:t>
            </a:r>
          </a:p>
          <a:p>
            <a:pPr lvl="2"/>
            <a:r>
              <a:rPr lang="en-US" dirty="0"/>
              <a:t>We’ve exhausted all options with the Elsevier contact list, unless we can provide them other titles to reference</a:t>
            </a:r>
          </a:p>
          <a:p>
            <a:pPr lvl="2"/>
            <a:r>
              <a:rPr lang="en-US" dirty="0"/>
              <a:t>Dave and Morgan to check in about additional titles to look for</a:t>
            </a:r>
          </a:p>
          <a:p>
            <a:pPr lvl="2"/>
            <a:r>
              <a:rPr lang="en-US" dirty="0"/>
              <a:t>Irene to check in with Tammy about other avenues</a:t>
            </a:r>
          </a:p>
          <a:p>
            <a:pPr lvl="2"/>
            <a:r>
              <a:rPr lang="en-US" dirty="0"/>
              <a:t>Evan has offered to help build contacts in any other way possible. For example, since Dave is working hard on Sutter Evan can pull individual contacts related to this account</a:t>
            </a:r>
          </a:p>
          <a:p>
            <a:endParaRPr lang="en-US" dirty="0"/>
          </a:p>
        </p:txBody>
      </p:sp>
    </p:spTree>
    <p:extLst>
      <p:ext uri="{BB962C8B-B14F-4D97-AF65-F5344CB8AC3E}">
        <p14:creationId xmlns:p14="http://schemas.microsoft.com/office/powerpoint/2010/main" val="28696010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Q2 plans, continued again!</a:t>
            </a:r>
          </a:p>
        </p:txBody>
      </p:sp>
      <p:sp>
        <p:nvSpPr>
          <p:cNvPr id="3" name="Content Placeholder 2"/>
          <p:cNvSpPr>
            <a:spLocks noGrp="1"/>
          </p:cNvSpPr>
          <p:nvPr>
            <p:ph idx="1"/>
          </p:nvPr>
        </p:nvSpPr>
        <p:spPr/>
        <p:txBody>
          <a:bodyPr>
            <a:normAutofit/>
          </a:bodyPr>
          <a:lstStyle/>
          <a:p>
            <a:r>
              <a:rPr lang="en-US" dirty="0">
                <a:solidFill>
                  <a:srgbClr val="FF0000"/>
                </a:solidFill>
              </a:rPr>
              <a:t>Breadcrumbs:</a:t>
            </a:r>
          </a:p>
          <a:p>
            <a:r>
              <a:rPr lang="en-US" dirty="0"/>
              <a:t>First annual HCN customer virtual conference, 6/21/18</a:t>
            </a:r>
          </a:p>
          <a:p>
            <a:pPr lvl="1"/>
            <a:r>
              <a:rPr lang="en-US" dirty="0"/>
              <a:t>Dave &amp; Morgan attended, Dave presented</a:t>
            </a:r>
          </a:p>
          <a:p>
            <a:pPr lvl="1"/>
            <a:r>
              <a:rPr lang="en-US" dirty="0"/>
              <a:t>Customers each shared background, things that are going well, and challenges they’re facing</a:t>
            </a:r>
          </a:p>
          <a:p>
            <a:pPr lvl="2"/>
            <a:r>
              <a:rPr lang="en-US" dirty="0"/>
              <a:t>Challenges confirmed what we already understood from this group</a:t>
            </a:r>
          </a:p>
          <a:p>
            <a:r>
              <a:rPr lang="en-US" dirty="0"/>
              <a:t>Other</a:t>
            </a:r>
          </a:p>
          <a:p>
            <a:pPr lvl="1"/>
            <a:r>
              <a:rPr lang="en-US" dirty="0"/>
              <a:t>Monthly Morgan &amp; Dave check-ins scheduled</a:t>
            </a:r>
          </a:p>
          <a:p>
            <a:pPr lvl="1"/>
            <a:endParaRPr lang="en-US" dirty="0"/>
          </a:p>
          <a:p>
            <a:pPr lvl="1"/>
            <a:endParaRPr lang="en-US" dirty="0"/>
          </a:p>
        </p:txBody>
      </p:sp>
    </p:spTree>
    <p:extLst>
      <p:ext uri="{BB962C8B-B14F-4D97-AF65-F5344CB8AC3E}">
        <p14:creationId xmlns:p14="http://schemas.microsoft.com/office/powerpoint/2010/main" val="33080117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Q2 results – conferences </a:t>
            </a:r>
          </a:p>
        </p:txBody>
      </p:sp>
      <p:sp>
        <p:nvSpPr>
          <p:cNvPr id="3" name="Content Placeholder 2"/>
          <p:cNvSpPr>
            <a:spLocks noGrp="1"/>
          </p:cNvSpPr>
          <p:nvPr>
            <p:ph idx="1"/>
          </p:nvPr>
        </p:nvSpPr>
        <p:spPr/>
        <p:txBody>
          <a:bodyPr>
            <a:normAutofit/>
          </a:bodyPr>
          <a:lstStyle/>
          <a:p>
            <a:pPr lvl="0"/>
            <a:r>
              <a:rPr lang="en-US" dirty="0"/>
              <a:t>MSU/FAME, 5/21/18</a:t>
            </a:r>
          </a:p>
          <a:p>
            <a:pPr lvl="1"/>
            <a:r>
              <a:rPr lang="en-US" dirty="0"/>
              <a:t>Dave attended. 0 leads</a:t>
            </a:r>
          </a:p>
          <a:p>
            <a:pPr lvl="0"/>
            <a:r>
              <a:rPr lang="en-US" dirty="0"/>
              <a:t>AHME, 5/18/18</a:t>
            </a:r>
          </a:p>
          <a:p>
            <a:pPr lvl="1"/>
            <a:r>
              <a:rPr lang="en-US" dirty="0"/>
              <a:t>Morgan and Dave attended. </a:t>
            </a:r>
            <a:r>
              <a:rPr lang="en-US" b="1" dirty="0">
                <a:solidFill>
                  <a:srgbClr val="FF0000"/>
                </a:solidFill>
              </a:rPr>
              <a:t>8 HCN leads</a:t>
            </a:r>
            <a:endParaRPr lang="en-US" dirty="0"/>
          </a:p>
          <a:p>
            <a:pPr lvl="0"/>
            <a:r>
              <a:rPr lang="en-US" dirty="0"/>
              <a:t>MLA </a:t>
            </a:r>
          </a:p>
          <a:p>
            <a:pPr lvl="1"/>
            <a:r>
              <a:rPr lang="en-US" dirty="0"/>
              <a:t>Morgan, Dave, Tish, &amp; Ann attended. </a:t>
            </a:r>
          </a:p>
          <a:p>
            <a:pPr lvl="1"/>
            <a:r>
              <a:rPr lang="en-US" dirty="0"/>
              <a:t>Dave presented with Ellen Brassil</a:t>
            </a:r>
          </a:p>
          <a:p>
            <a:pPr lvl="1"/>
            <a:r>
              <a:rPr lang="en-US" b="1" dirty="0">
                <a:solidFill>
                  <a:srgbClr val="FF0000"/>
                </a:solidFill>
              </a:rPr>
              <a:t>5 HCN leads </a:t>
            </a:r>
            <a:r>
              <a:rPr lang="en-US" dirty="0"/>
              <a:t>from conversations</a:t>
            </a:r>
          </a:p>
          <a:p>
            <a:pPr lvl="1"/>
            <a:r>
              <a:rPr lang="en-US" b="1" dirty="0">
                <a:solidFill>
                  <a:srgbClr val="FF0000"/>
                </a:solidFill>
              </a:rPr>
              <a:t>17 HCN leads </a:t>
            </a:r>
            <a:r>
              <a:rPr lang="en-US" dirty="0">
                <a:solidFill>
                  <a:srgbClr val="0070C0"/>
                </a:solidFill>
              </a:rPr>
              <a:t>from session (56 total leads at MLA)</a:t>
            </a:r>
          </a:p>
          <a:p>
            <a:pPr marL="274320" lvl="1" indent="0">
              <a:buNone/>
            </a:pPr>
            <a:endParaRPr lang="en-US" dirty="0"/>
          </a:p>
          <a:p>
            <a:endParaRPr lang="en-US" dirty="0"/>
          </a:p>
        </p:txBody>
      </p:sp>
    </p:spTree>
    <p:extLst>
      <p:ext uri="{BB962C8B-B14F-4D97-AF65-F5344CB8AC3E}">
        <p14:creationId xmlns:p14="http://schemas.microsoft.com/office/powerpoint/2010/main" val="5033705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Q2 results – everything else</a:t>
            </a:r>
          </a:p>
        </p:txBody>
      </p:sp>
      <p:sp>
        <p:nvSpPr>
          <p:cNvPr id="3" name="Content Placeholder 2"/>
          <p:cNvSpPr>
            <a:spLocks noGrp="1"/>
          </p:cNvSpPr>
          <p:nvPr>
            <p:ph idx="1"/>
          </p:nvPr>
        </p:nvSpPr>
        <p:spPr/>
        <p:txBody>
          <a:bodyPr>
            <a:normAutofit fontScale="92500" lnSpcReduction="10000"/>
          </a:bodyPr>
          <a:lstStyle/>
          <a:p>
            <a:pPr lvl="0"/>
            <a:r>
              <a:rPr lang="en-US" dirty="0">
                <a:solidFill>
                  <a:srgbClr val="FF0000"/>
                </a:solidFill>
              </a:rPr>
              <a:t>Q2 breadcrumb</a:t>
            </a:r>
          </a:p>
          <a:p>
            <a:pPr lvl="1"/>
            <a:r>
              <a:rPr lang="en-US" dirty="0">
                <a:solidFill>
                  <a:srgbClr val="FF0000"/>
                </a:solidFill>
              </a:rPr>
              <a:t>Link:</a:t>
            </a:r>
          </a:p>
          <a:p>
            <a:pPr lvl="1"/>
            <a:r>
              <a:rPr lang="en-US" dirty="0">
                <a:solidFill>
                  <a:srgbClr val="FF0000"/>
                </a:solidFill>
              </a:rPr>
              <a:t>Results</a:t>
            </a:r>
          </a:p>
          <a:p>
            <a:pPr lvl="0"/>
            <a:r>
              <a:rPr lang="en-US" dirty="0">
                <a:solidFill>
                  <a:srgbClr val="FF0000"/>
                </a:solidFill>
              </a:rPr>
              <a:t>Q1 webinar</a:t>
            </a:r>
          </a:p>
          <a:p>
            <a:pPr lvl="1"/>
            <a:r>
              <a:rPr lang="en-US" dirty="0">
                <a:solidFill>
                  <a:srgbClr val="FF0000"/>
                </a:solidFill>
              </a:rPr>
              <a:t>Link:</a:t>
            </a:r>
          </a:p>
          <a:p>
            <a:pPr lvl="1"/>
            <a:r>
              <a:rPr lang="en-US" dirty="0">
                <a:solidFill>
                  <a:srgbClr val="FF0000"/>
                </a:solidFill>
              </a:rPr>
              <a:t>Results</a:t>
            </a:r>
          </a:p>
          <a:p>
            <a:pPr lvl="0"/>
            <a:r>
              <a:rPr lang="en-US" dirty="0"/>
              <a:t>Case Studies</a:t>
            </a:r>
          </a:p>
          <a:p>
            <a:pPr lvl="1"/>
            <a:r>
              <a:rPr lang="en-US" dirty="0"/>
              <a:t>Children’s Mercy Hospital History: </a:t>
            </a:r>
            <a:r>
              <a:rPr lang="en-US" dirty="0">
                <a:hlinkClick r:id="rId2"/>
              </a:rPr>
              <a:t>https://bit.ly/2tFoCTC</a:t>
            </a:r>
            <a:endParaRPr lang="en-US" dirty="0"/>
          </a:p>
          <a:p>
            <a:pPr lvl="1"/>
            <a:r>
              <a:rPr lang="en-US" dirty="0"/>
              <a:t>GWU Med supporting Magnet accreditation: </a:t>
            </a:r>
            <a:r>
              <a:rPr lang="en-US" dirty="0">
                <a:hlinkClick r:id="rId3"/>
              </a:rPr>
              <a:t>https://bit.ly/2KmUve9</a:t>
            </a:r>
            <a:endParaRPr lang="en-US" dirty="0"/>
          </a:p>
          <a:p>
            <a:pPr lvl="0"/>
            <a:r>
              <a:rPr lang="en-US" dirty="0">
                <a:solidFill>
                  <a:srgbClr val="FF0000"/>
                </a:solidFill>
              </a:rPr>
              <a:t>New collateral!</a:t>
            </a:r>
          </a:p>
          <a:p>
            <a:pPr lvl="1"/>
            <a:r>
              <a:rPr lang="en-US" dirty="0">
                <a:solidFill>
                  <a:srgbClr val="FF0000"/>
                </a:solidFill>
              </a:rPr>
              <a:t>Will be on the website ASAP</a:t>
            </a:r>
          </a:p>
          <a:p>
            <a:pPr lvl="1"/>
            <a:endParaRPr lang="en-US" dirty="0"/>
          </a:p>
          <a:p>
            <a:pPr marL="274320" lvl="1" indent="0">
              <a:buNone/>
            </a:pPr>
            <a:endParaRPr lang="en-US" dirty="0"/>
          </a:p>
          <a:p>
            <a:endParaRPr lang="en-US" dirty="0"/>
          </a:p>
        </p:txBody>
      </p:sp>
    </p:spTree>
    <p:extLst>
      <p:ext uri="{BB962C8B-B14F-4D97-AF65-F5344CB8AC3E}">
        <p14:creationId xmlns:p14="http://schemas.microsoft.com/office/powerpoint/2010/main" val="40778993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Q1 plans</a:t>
            </a:r>
          </a:p>
        </p:txBody>
      </p:sp>
      <p:sp>
        <p:nvSpPr>
          <p:cNvPr id="3" name="Content Placeholder 2"/>
          <p:cNvSpPr>
            <a:spLocks noGrp="1"/>
          </p:cNvSpPr>
          <p:nvPr>
            <p:ph idx="1"/>
          </p:nvPr>
        </p:nvSpPr>
        <p:spPr/>
        <p:txBody>
          <a:bodyPr>
            <a:normAutofit fontScale="70000" lnSpcReduction="20000"/>
          </a:bodyPr>
          <a:lstStyle/>
          <a:p>
            <a:pPr lvl="0"/>
            <a:r>
              <a:rPr lang="en-US" b="1" dirty="0"/>
              <a:t>Case studies: </a:t>
            </a:r>
            <a:r>
              <a:rPr lang="en-US" dirty="0"/>
              <a:t>early February, early March. Blogs, possibly to coincide with/direct people to webinar. </a:t>
            </a:r>
          </a:p>
          <a:p>
            <a:pPr lvl="0"/>
            <a:r>
              <a:rPr lang="en-US" b="1" dirty="0"/>
              <a:t>Breadcrumbs: </a:t>
            </a:r>
            <a:r>
              <a:rPr lang="en-US" dirty="0"/>
              <a:t>early Mar.1 breadcrumb- date/topic potentially to coincide with webinar. </a:t>
            </a:r>
          </a:p>
          <a:p>
            <a:pPr lvl="0"/>
            <a:r>
              <a:rPr lang="en-US" b="1" dirty="0"/>
              <a:t>Webinar: </a:t>
            </a:r>
            <a:r>
              <a:rPr lang="en-US" dirty="0"/>
              <a:t>mid-March. </a:t>
            </a:r>
            <a:r>
              <a:rPr lang="en-US" dirty="0" err="1"/>
              <a:t>Bepress</a:t>
            </a:r>
            <a:r>
              <a:rPr lang="en-US" dirty="0"/>
              <a:t>-led showcase of HCN examples</a:t>
            </a:r>
          </a:p>
          <a:p>
            <a:pPr lvl="0"/>
            <a:r>
              <a:rPr lang="en-US" b="1" dirty="0"/>
              <a:t>Conferences:</a:t>
            </a:r>
            <a:endParaRPr lang="en-US" dirty="0"/>
          </a:p>
          <a:p>
            <a:pPr lvl="1"/>
            <a:r>
              <a:rPr lang="en-US" dirty="0"/>
              <a:t>MLGSCA and NCNMLG Joint meeting: January 22-24</a:t>
            </a:r>
          </a:p>
          <a:p>
            <a:pPr lvl="1"/>
            <a:r>
              <a:rPr lang="en-US" dirty="0"/>
              <a:t>ACGME, 3/1-3/4/18: No attendance</a:t>
            </a:r>
          </a:p>
          <a:p>
            <a:pPr lvl="0"/>
            <a:r>
              <a:rPr lang="en-US" b="1" dirty="0"/>
              <a:t>Health Care Network calling campaign: </a:t>
            </a:r>
            <a:r>
              <a:rPr lang="en-US" dirty="0"/>
              <a:t>Throughout Q1. Making initial contact with as many of our current customer administrators as possible. This is an opportunity to introduce myself as an additional contact for them, assess who might be good presenters on our behalf, and to learn about new examples. I hope to follow up with people quarterly to check in about, and encourage, progress. Call notes: </a:t>
            </a:r>
            <a:r>
              <a:rPr lang="en-US" u="sng" dirty="0"/>
              <a:t>https://drive.google.com/drive/folders/1WdjaQ5MZ3qRcUq0uo4ak1yeJBUrg-KGb?usp=s</a:t>
            </a:r>
            <a:r>
              <a:rPr lang="en-US" dirty="0"/>
              <a:t>haring</a:t>
            </a:r>
          </a:p>
          <a:p>
            <a:pPr lvl="0"/>
            <a:r>
              <a:rPr lang="en-US" b="1" dirty="0"/>
              <a:t>Collaboration with CS:</a:t>
            </a:r>
            <a:r>
              <a:rPr lang="en-US" dirty="0"/>
              <a:t> Throughout Q1. Stay abreast of new examples, use cases, work flows, and general issues. Work with them regarding </a:t>
            </a:r>
            <a:r>
              <a:rPr lang="en-US" dirty="0" err="1"/>
              <a:t>Diigo</a:t>
            </a:r>
            <a:r>
              <a:rPr lang="en-US" dirty="0"/>
              <a:t> tagging.</a:t>
            </a:r>
          </a:p>
          <a:p>
            <a:pPr lvl="0"/>
            <a:r>
              <a:rPr lang="en-US" b="1" dirty="0"/>
              <a:t>Collateral: </a:t>
            </a:r>
            <a:r>
              <a:rPr lang="en-US" dirty="0"/>
              <a:t>Throughout Q1. Assessing existing collateral and determining new collateral needs. Moving forward with developing collateral where possible (i.e. it will take a while to have enough examples for a newsletter, but we may be able to develop 1-page documents earlier in the quarter). </a:t>
            </a:r>
          </a:p>
          <a:p>
            <a:endParaRPr lang="en-US" dirty="0"/>
          </a:p>
        </p:txBody>
      </p:sp>
    </p:spTree>
    <p:extLst>
      <p:ext uri="{BB962C8B-B14F-4D97-AF65-F5344CB8AC3E}">
        <p14:creationId xmlns:p14="http://schemas.microsoft.com/office/powerpoint/2010/main" val="940735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a:t>
            </a:r>
          </a:p>
        </p:txBody>
      </p:sp>
      <p:sp>
        <p:nvSpPr>
          <p:cNvPr id="3" name="Content Placeholder 2"/>
          <p:cNvSpPr>
            <a:spLocks noGrp="1"/>
          </p:cNvSpPr>
          <p:nvPr>
            <p:ph idx="1"/>
          </p:nvPr>
        </p:nvSpPr>
        <p:spPr/>
        <p:txBody>
          <a:bodyPr>
            <a:normAutofit/>
          </a:bodyPr>
          <a:lstStyle/>
          <a:p>
            <a:pPr marL="45720" indent="0">
              <a:buNone/>
            </a:pPr>
            <a:r>
              <a:rPr lang="en-US" dirty="0"/>
              <a:t>To increase health care network adoption. In order to do this we will work on developing customer speakers and examples, sharing these broadly, and developing and sharing </a:t>
            </a:r>
            <a:r>
              <a:rPr lang="en-US" dirty="0" err="1"/>
              <a:t>bepress</a:t>
            </a:r>
            <a:r>
              <a:rPr lang="en-US" dirty="0"/>
              <a:t> expertise on health care-specific topics. </a:t>
            </a:r>
          </a:p>
          <a:p>
            <a:endParaRPr lang="en-US" dirty="0"/>
          </a:p>
        </p:txBody>
      </p:sp>
    </p:spTree>
    <p:extLst>
      <p:ext uri="{BB962C8B-B14F-4D97-AF65-F5344CB8AC3E}">
        <p14:creationId xmlns:p14="http://schemas.microsoft.com/office/powerpoint/2010/main" val="232768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Q1 results</a:t>
            </a:r>
          </a:p>
        </p:txBody>
      </p:sp>
      <p:sp>
        <p:nvSpPr>
          <p:cNvPr id="3" name="Content Placeholder 2"/>
          <p:cNvSpPr>
            <a:spLocks noGrp="1"/>
          </p:cNvSpPr>
          <p:nvPr>
            <p:ph idx="1"/>
          </p:nvPr>
        </p:nvSpPr>
        <p:spPr/>
        <p:txBody>
          <a:bodyPr>
            <a:normAutofit fontScale="70000" lnSpcReduction="20000"/>
          </a:bodyPr>
          <a:lstStyle/>
          <a:p>
            <a:r>
              <a:rPr lang="en-US" dirty="0"/>
              <a:t>7 total leads (2 from conferences, 5 webinar attendees)</a:t>
            </a:r>
          </a:p>
          <a:p>
            <a:pPr lvl="0"/>
            <a:r>
              <a:rPr lang="en-US" dirty="0"/>
              <a:t>MLGSCA and NCNMLG Joint meeting: January 22-24 </a:t>
            </a:r>
          </a:p>
          <a:p>
            <a:pPr lvl="1"/>
            <a:r>
              <a:rPr lang="en-US" b="1" dirty="0">
                <a:solidFill>
                  <a:srgbClr val="FF0000"/>
                </a:solidFill>
              </a:rPr>
              <a:t>2 HCN leads</a:t>
            </a:r>
            <a:r>
              <a:rPr lang="en-US" dirty="0"/>
              <a:t> generated (+6 med school leads from this conference)</a:t>
            </a:r>
          </a:p>
          <a:p>
            <a:pPr lvl="1"/>
            <a:r>
              <a:rPr lang="en-US" dirty="0"/>
              <a:t>Morgan and Dave attended</a:t>
            </a:r>
          </a:p>
          <a:p>
            <a:pPr lvl="1"/>
            <a:r>
              <a:rPr lang="en-US" dirty="0"/>
              <a:t>Email blast to HCN contacts in the region, week of 1/15</a:t>
            </a:r>
          </a:p>
          <a:p>
            <a:pPr lvl="1"/>
            <a:r>
              <a:rPr lang="en-US" dirty="0"/>
              <a:t>Dave presented “Organizational Rx: Library-led Approaches to Showcasing Health Sciences Research”</a:t>
            </a:r>
          </a:p>
          <a:p>
            <a:pPr lvl="1"/>
            <a:r>
              <a:rPr lang="en-US" dirty="0">
                <a:hlinkClick r:id="rId2"/>
              </a:rPr>
              <a:t>Notes</a:t>
            </a:r>
            <a:r>
              <a:rPr lang="en-US" dirty="0"/>
              <a:t> (and other materials from this conference)</a:t>
            </a:r>
          </a:p>
          <a:p>
            <a:pPr lvl="0"/>
            <a:r>
              <a:rPr lang="en-US" dirty="0"/>
              <a:t>Q1 breadcrumb</a:t>
            </a:r>
          </a:p>
          <a:p>
            <a:pPr lvl="1"/>
            <a:r>
              <a:rPr lang="en-US" dirty="0"/>
              <a:t>Children’s Mercy launch: https://docs.google.com/document/d/1q55Ck-oHFcQBGE5bER5qju1IB6woLMqFxOD2PpQqfkM/edit?usp=sharing</a:t>
            </a:r>
          </a:p>
          <a:p>
            <a:pPr lvl="1"/>
            <a:r>
              <a:rPr lang="en-US" dirty="0"/>
              <a:t>Results- 28 clicks, 0 leads </a:t>
            </a:r>
            <a:r>
              <a:rPr lang="en-US" dirty="0">
                <a:hlinkClick r:id="rId3"/>
              </a:rPr>
              <a:t>https://pi.pardot.com/email/prospects/email_id/134282548/view/clicked</a:t>
            </a:r>
            <a:endParaRPr lang="en-US" dirty="0"/>
          </a:p>
          <a:p>
            <a:pPr lvl="0"/>
            <a:r>
              <a:rPr lang="en-US" dirty="0"/>
              <a:t>Q1 webinar</a:t>
            </a:r>
          </a:p>
          <a:p>
            <a:pPr lvl="1"/>
            <a:r>
              <a:rPr lang="en-US" dirty="0">
                <a:hlinkClick r:id="rId4"/>
              </a:rPr>
              <a:t>https://www.bepress.com/webinar/expanding-reach-health-care-networks-expertise/</a:t>
            </a:r>
            <a:endParaRPr lang="en-US" dirty="0"/>
          </a:p>
          <a:p>
            <a:pPr lvl="1"/>
            <a:r>
              <a:rPr lang="en-US" dirty="0"/>
              <a:t>Results- 19 attendees, </a:t>
            </a:r>
            <a:r>
              <a:rPr lang="en-US" b="1" dirty="0">
                <a:solidFill>
                  <a:srgbClr val="FF0000"/>
                </a:solidFill>
              </a:rPr>
              <a:t>5 HCN leads</a:t>
            </a:r>
            <a:r>
              <a:rPr lang="en-US" b="1" dirty="0"/>
              <a:t> </a:t>
            </a:r>
            <a:r>
              <a:rPr lang="en-US" dirty="0"/>
              <a:t>from attendance; Dave: 2 conversations</a:t>
            </a:r>
          </a:p>
          <a:p>
            <a:pPr lvl="0"/>
            <a:r>
              <a:rPr lang="en-US" dirty="0"/>
              <a:t>Case Studies</a:t>
            </a:r>
          </a:p>
          <a:p>
            <a:pPr lvl="1"/>
            <a:r>
              <a:rPr lang="en-US" dirty="0"/>
              <a:t>Aurora’s creative SW usage: https://bit.ly/2KvxZzw</a:t>
            </a:r>
          </a:p>
          <a:p>
            <a:endParaRPr lang="en-US" dirty="0"/>
          </a:p>
        </p:txBody>
      </p:sp>
    </p:spTree>
    <p:extLst>
      <p:ext uri="{BB962C8B-B14F-4D97-AF65-F5344CB8AC3E}">
        <p14:creationId xmlns:p14="http://schemas.microsoft.com/office/powerpoint/2010/main" val="10241897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 &amp; examples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170110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Marketing resources</a:t>
            </a:r>
          </a:p>
        </p:txBody>
      </p:sp>
      <p:sp>
        <p:nvSpPr>
          <p:cNvPr id="3" name="Content Placeholder 2"/>
          <p:cNvSpPr>
            <a:spLocks noGrp="1"/>
          </p:cNvSpPr>
          <p:nvPr>
            <p:ph idx="1"/>
          </p:nvPr>
        </p:nvSpPr>
        <p:spPr/>
        <p:txBody>
          <a:bodyPr>
            <a:normAutofit/>
          </a:bodyPr>
          <a:lstStyle/>
          <a:p>
            <a:pPr lvl="0"/>
            <a:r>
              <a:rPr lang="en-US" dirty="0"/>
              <a:t>Marketing plan for all markets: </a:t>
            </a:r>
            <a:r>
              <a:rPr lang="en-US" dirty="0">
                <a:hlinkClick r:id="rId2"/>
              </a:rPr>
              <a:t>https://docs.google.com/a/bepress.com/spreadsheets/d/1adlYbAH355bJoMFD5dfRHeQMEoTQzbi4yxS81mHnRsE/edit?usp=drive_web</a:t>
            </a:r>
            <a:endParaRPr lang="en-US" dirty="0"/>
          </a:p>
          <a:p>
            <a:pPr lvl="0"/>
            <a:r>
              <a:rPr lang="en-US" dirty="0"/>
              <a:t>Customer call log: </a:t>
            </a:r>
            <a:r>
              <a:rPr lang="en-US" dirty="0">
                <a:hlinkClick r:id="rId3"/>
              </a:rPr>
              <a:t>https://docs.google.com/spreadsheets/d/1WTtENba6ssVYKbprx9QqUJzrXRKMrHx_kQ5Kl2Q5xl8/edit#gid=0</a:t>
            </a:r>
            <a:endParaRPr lang="en-US" dirty="0"/>
          </a:p>
          <a:p>
            <a:pPr lvl="0"/>
            <a:r>
              <a:rPr lang="en-US" dirty="0"/>
              <a:t>Customer call notes: </a:t>
            </a:r>
            <a:r>
              <a:rPr lang="en-US" dirty="0">
                <a:hlinkClick r:id="rId4"/>
              </a:rPr>
              <a:t>https://drive.google.com/drive/folders/1WdjaQ5MZ3qRcUq0uo4ak1yeJBUrg-KGb</a:t>
            </a:r>
            <a:endParaRPr lang="en-US" dirty="0"/>
          </a:p>
          <a:p>
            <a:endParaRPr lang="en-US" dirty="0"/>
          </a:p>
        </p:txBody>
      </p:sp>
    </p:spTree>
    <p:extLst>
      <p:ext uri="{BB962C8B-B14F-4D97-AF65-F5344CB8AC3E}">
        <p14:creationId xmlns:p14="http://schemas.microsoft.com/office/powerpoint/2010/main" val="23296311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a:t>
            </a:r>
          </a:p>
        </p:txBody>
      </p:sp>
      <p:sp>
        <p:nvSpPr>
          <p:cNvPr id="3" name="Content Placeholder 2"/>
          <p:cNvSpPr>
            <a:spLocks noGrp="1"/>
          </p:cNvSpPr>
          <p:nvPr>
            <p:ph idx="1"/>
          </p:nvPr>
        </p:nvSpPr>
        <p:spPr/>
        <p:txBody>
          <a:bodyPr>
            <a:normAutofit/>
          </a:bodyPr>
          <a:lstStyle/>
          <a:p>
            <a:pPr lvl="0"/>
            <a:r>
              <a:rPr lang="en-US" dirty="0"/>
              <a:t>HCN page in Confluence: </a:t>
            </a:r>
            <a:r>
              <a:rPr lang="en-US" dirty="0">
                <a:hlinkClick r:id="rId2"/>
              </a:rPr>
              <a:t>https://bepress.atlassian.net/wiki/spaces/cs/pages/121602265/Health+Care+Systems+and+Networks</a:t>
            </a:r>
            <a:endParaRPr lang="en-US" dirty="0"/>
          </a:p>
          <a:p>
            <a:pPr lvl="0"/>
            <a:r>
              <a:rPr lang="en-US" dirty="0"/>
              <a:t>Current customers: </a:t>
            </a:r>
            <a:r>
              <a:rPr lang="en-US" dirty="0">
                <a:hlinkClick r:id="rId3"/>
              </a:rPr>
              <a:t>https://www.bepress.com/categories_wdc/health-care-centers/</a:t>
            </a:r>
            <a:endParaRPr lang="en-US" dirty="0"/>
          </a:p>
          <a:p>
            <a:pPr lvl="0"/>
            <a:r>
              <a:rPr lang="en-US" dirty="0" err="1"/>
              <a:t>Diigo</a:t>
            </a:r>
            <a:r>
              <a:rPr lang="en-US" dirty="0"/>
              <a:t> HCN tag: </a:t>
            </a:r>
            <a:r>
              <a:rPr lang="en-US" dirty="0">
                <a:hlinkClick r:id="rId4"/>
              </a:rPr>
              <a:t>https://www.diigo.com/user/bepress?query=healthcare+network</a:t>
            </a:r>
            <a:endParaRPr lang="en-US" dirty="0"/>
          </a:p>
          <a:p>
            <a:pPr lvl="0"/>
            <a:r>
              <a:rPr lang="en-US" dirty="0" err="1"/>
              <a:t>Diigo</a:t>
            </a:r>
            <a:r>
              <a:rPr lang="en-US" dirty="0"/>
              <a:t> Medical/Medical School tags: </a:t>
            </a:r>
            <a:r>
              <a:rPr lang="en-US" dirty="0">
                <a:hlinkClick r:id="rId5"/>
              </a:rPr>
              <a:t>https://www.diigo.com/user/bepress?query=medical</a:t>
            </a:r>
            <a:endParaRPr lang="en-US" dirty="0"/>
          </a:p>
          <a:p>
            <a:endParaRPr lang="en-US" dirty="0"/>
          </a:p>
        </p:txBody>
      </p:sp>
    </p:spTree>
    <p:extLst>
      <p:ext uri="{BB962C8B-B14F-4D97-AF65-F5344CB8AC3E}">
        <p14:creationId xmlns:p14="http://schemas.microsoft.com/office/powerpoint/2010/main" val="2304073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Webinars</a:t>
            </a:r>
          </a:p>
        </p:txBody>
      </p:sp>
      <p:sp>
        <p:nvSpPr>
          <p:cNvPr id="3" name="Content Placeholder 2"/>
          <p:cNvSpPr>
            <a:spLocks noGrp="1"/>
          </p:cNvSpPr>
          <p:nvPr>
            <p:ph idx="1"/>
          </p:nvPr>
        </p:nvSpPr>
        <p:spPr/>
        <p:txBody>
          <a:bodyPr>
            <a:normAutofit/>
          </a:bodyPr>
          <a:lstStyle/>
          <a:p>
            <a:r>
              <a:rPr lang="en-US" dirty="0">
                <a:solidFill>
                  <a:srgbClr val="FF0000"/>
                </a:solidFill>
              </a:rPr>
              <a:t>Ellen &amp; Dina webinar: coming soon!</a:t>
            </a:r>
          </a:p>
          <a:p>
            <a:r>
              <a:rPr lang="en-US" dirty="0">
                <a:hlinkClick r:id="rId2"/>
              </a:rPr>
              <a:t>Expanding the reach of the health care network’s expertise</a:t>
            </a:r>
            <a:r>
              <a:rPr lang="en-US" dirty="0"/>
              <a:t> (</a:t>
            </a:r>
            <a:r>
              <a:rPr lang="en-US" dirty="0" err="1"/>
              <a:t>bepress</a:t>
            </a:r>
            <a:r>
              <a:rPr lang="en-US" dirty="0"/>
              <a:t>)</a:t>
            </a:r>
          </a:p>
          <a:p>
            <a:r>
              <a:rPr lang="en-US" dirty="0">
                <a:hlinkClick r:id="rId3"/>
              </a:rPr>
              <a:t>Tools and Workflows to Support Health Science Research Reporting</a:t>
            </a:r>
            <a:r>
              <a:rPr lang="en-US" dirty="0"/>
              <a:t> (</a:t>
            </a:r>
            <a:r>
              <a:rPr lang="en-US" dirty="0" err="1"/>
              <a:t>bepress</a:t>
            </a:r>
            <a:r>
              <a:rPr lang="en-US" dirty="0"/>
              <a:t>)</a:t>
            </a:r>
          </a:p>
          <a:p>
            <a:r>
              <a:rPr lang="en-US" dirty="0">
                <a:hlinkClick r:id="rId4"/>
              </a:rPr>
              <a:t>Library-led Approaches to Showcase Health Sciences Research</a:t>
            </a:r>
            <a:r>
              <a:rPr lang="en-US" dirty="0"/>
              <a:t> (</a:t>
            </a:r>
            <a:r>
              <a:rPr lang="en-US" dirty="0" err="1"/>
              <a:t>bepress</a:t>
            </a:r>
            <a:r>
              <a:rPr lang="en-US" dirty="0"/>
              <a:t>)</a:t>
            </a:r>
          </a:p>
          <a:p>
            <a:r>
              <a:rPr lang="en-US" dirty="0">
                <a:hlinkClick r:id="rId5"/>
              </a:rPr>
              <a:t>Meeting Critical Institutional Goals: Repository Initiatives at Health Science </a:t>
            </a:r>
            <a:r>
              <a:rPr lang="en-US" dirty="0"/>
              <a:t>(GWU Med)</a:t>
            </a:r>
          </a:p>
          <a:p>
            <a:r>
              <a:rPr lang="en-US" dirty="0">
                <a:hlinkClick r:id="rId6"/>
              </a:rPr>
              <a:t>New Services to Enhance a Health Care Network's Reputation:</a:t>
            </a:r>
            <a:r>
              <a:rPr lang="en-US" dirty="0"/>
              <a:t> (LVHN)</a:t>
            </a:r>
            <a:endParaRPr lang="en-US" dirty="0">
              <a:solidFill>
                <a:srgbClr val="FF0000"/>
              </a:solidFill>
            </a:endParaRPr>
          </a:p>
        </p:txBody>
      </p:sp>
    </p:spTree>
    <p:extLst>
      <p:ext uri="{BB962C8B-B14F-4D97-AF65-F5344CB8AC3E}">
        <p14:creationId xmlns:p14="http://schemas.microsoft.com/office/powerpoint/2010/main" val="28707365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studies &amp; blogs</a:t>
            </a:r>
          </a:p>
        </p:txBody>
      </p:sp>
      <p:sp>
        <p:nvSpPr>
          <p:cNvPr id="3" name="Content Placeholder 2"/>
          <p:cNvSpPr>
            <a:spLocks noGrp="1"/>
          </p:cNvSpPr>
          <p:nvPr>
            <p:ph idx="1"/>
          </p:nvPr>
        </p:nvSpPr>
        <p:spPr/>
        <p:txBody>
          <a:bodyPr>
            <a:normAutofit/>
          </a:bodyPr>
          <a:lstStyle/>
          <a:p>
            <a:endParaRPr lang="en-US" dirty="0"/>
          </a:p>
        </p:txBody>
      </p:sp>
    </p:spTree>
    <p:extLst>
      <p:ext uri="{BB962C8B-B14F-4D97-AF65-F5344CB8AC3E}">
        <p14:creationId xmlns:p14="http://schemas.microsoft.com/office/powerpoint/2010/main" val="632189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Customer references</a:t>
            </a:r>
          </a:p>
        </p:txBody>
      </p:sp>
      <p:sp>
        <p:nvSpPr>
          <p:cNvPr id="3" name="Content Placeholder 2"/>
          <p:cNvSpPr>
            <a:spLocks noGrp="1"/>
          </p:cNvSpPr>
          <p:nvPr>
            <p:ph idx="1"/>
          </p:nvPr>
        </p:nvSpPr>
        <p:spPr/>
        <p:txBody>
          <a:bodyPr>
            <a:normAutofit/>
          </a:bodyPr>
          <a:lstStyle/>
          <a:p>
            <a:endParaRPr lang="en-US" dirty="0"/>
          </a:p>
        </p:txBody>
      </p:sp>
    </p:spTree>
    <p:extLst>
      <p:ext uri="{BB962C8B-B14F-4D97-AF65-F5344CB8AC3E}">
        <p14:creationId xmlns:p14="http://schemas.microsoft.com/office/powerpoint/2010/main" val="23982734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Etc</a:t>
            </a:r>
            <a:r>
              <a:rPr lang="en-US" dirty="0"/>
              <a:t> to include</a:t>
            </a:r>
          </a:p>
        </p:txBody>
      </p:sp>
      <p:sp>
        <p:nvSpPr>
          <p:cNvPr id="3" name="Content Placeholder 2"/>
          <p:cNvSpPr>
            <a:spLocks noGrp="1"/>
          </p:cNvSpPr>
          <p:nvPr>
            <p:ph idx="1"/>
          </p:nvPr>
        </p:nvSpPr>
        <p:spPr/>
        <p:txBody>
          <a:bodyPr>
            <a:normAutofit lnSpcReduction="10000"/>
          </a:bodyPr>
          <a:lstStyle/>
          <a:p>
            <a:r>
              <a:rPr lang="en-US" dirty="0"/>
              <a:t>-listservs</a:t>
            </a:r>
          </a:p>
          <a:p>
            <a:r>
              <a:rPr lang="en-US" dirty="0"/>
              <a:t>-titles</a:t>
            </a:r>
          </a:p>
          <a:p>
            <a:r>
              <a:rPr lang="en-US" dirty="0"/>
              <a:t>-conferences - summarizing into a slide </a:t>
            </a:r>
          </a:p>
          <a:p>
            <a:r>
              <a:rPr lang="en-US" dirty="0"/>
              <a:t>-where is Elsevier involved in conferences</a:t>
            </a:r>
          </a:p>
          <a:p>
            <a:r>
              <a:rPr lang="en-US" dirty="0"/>
              <a:t>-updating confluence documentation</a:t>
            </a:r>
          </a:p>
          <a:p>
            <a:r>
              <a:rPr lang="en-US" dirty="0"/>
              <a:t>-who cares about what as far as stakeholders</a:t>
            </a:r>
          </a:p>
          <a:p>
            <a:r>
              <a:rPr lang="en-US" dirty="0"/>
              <a:t>-what do we ask when we have customer calls (summary of Q1 calls?)</a:t>
            </a:r>
          </a:p>
          <a:p>
            <a:r>
              <a:rPr lang="en-US" dirty="0"/>
              <a:t>-understanding of what matters most to them</a:t>
            </a:r>
          </a:p>
          <a:p>
            <a:r>
              <a:rPr lang="en-US" dirty="0"/>
              <a:t>-why do they buy, who do they involve when they do</a:t>
            </a:r>
          </a:p>
          <a:p>
            <a:endParaRPr lang="en-US" dirty="0"/>
          </a:p>
        </p:txBody>
      </p:sp>
    </p:spTree>
    <p:extLst>
      <p:ext uri="{BB962C8B-B14F-4D97-AF65-F5344CB8AC3E}">
        <p14:creationId xmlns:p14="http://schemas.microsoft.com/office/powerpoint/2010/main" val="2985561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a:t>
            </a:r>
          </a:p>
        </p:txBody>
      </p:sp>
      <p:sp>
        <p:nvSpPr>
          <p:cNvPr id="3" name="Content Placeholder 2"/>
          <p:cNvSpPr>
            <a:spLocks noGrp="1"/>
          </p:cNvSpPr>
          <p:nvPr>
            <p:ph idx="1"/>
          </p:nvPr>
        </p:nvSpPr>
        <p:spPr/>
        <p:txBody>
          <a:bodyPr>
            <a:normAutofit/>
          </a:bodyPr>
          <a:lstStyle/>
          <a:p>
            <a:pPr lvl="0"/>
            <a:r>
              <a:rPr lang="en-US" sz="2400" dirty="0"/>
              <a:t>120 leads driven over the year. Leads will come from webinar registrants, conference session attendees, conference conversations, and breadcrumb responses.</a:t>
            </a:r>
          </a:p>
          <a:p>
            <a:pPr lvl="1"/>
            <a:r>
              <a:rPr lang="en-US" sz="2200" dirty="0"/>
              <a:t>5 leads in Q1 2018</a:t>
            </a:r>
          </a:p>
          <a:p>
            <a:pPr lvl="1"/>
            <a:r>
              <a:rPr lang="en-US" sz="2200" dirty="0"/>
              <a:t>XX leads in Q2 2018</a:t>
            </a:r>
          </a:p>
          <a:p>
            <a:pPr lvl="0"/>
            <a:r>
              <a:rPr lang="en-US" sz="2400" dirty="0"/>
              <a:t>Develop a packet of health care network marketing resources</a:t>
            </a:r>
          </a:p>
          <a:p>
            <a:pPr marL="45720" indent="0">
              <a:buNone/>
            </a:pPr>
            <a:endParaRPr lang="en-US" dirty="0"/>
          </a:p>
        </p:txBody>
      </p:sp>
    </p:spTree>
    <p:extLst>
      <p:ext uri="{BB962C8B-B14F-4D97-AF65-F5344CB8AC3E}">
        <p14:creationId xmlns:p14="http://schemas.microsoft.com/office/powerpoint/2010/main" val="2400531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HCN marketing resources</a:t>
            </a:r>
          </a:p>
        </p:txBody>
      </p:sp>
      <p:sp>
        <p:nvSpPr>
          <p:cNvPr id="3" name="Content Placeholder 2"/>
          <p:cNvSpPr>
            <a:spLocks noGrp="1"/>
          </p:cNvSpPr>
          <p:nvPr>
            <p:ph idx="1"/>
          </p:nvPr>
        </p:nvSpPr>
        <p:spPr/>
        <p:txBody>
          <a:bodyPr>
            <a:normAutofit fontScale="92500" lnSpcReduction="20000"/>
          </a:bodyPr>
          <a:lstStyle/>
          <a:p>
            <a:pPr lvl="1"/>
            <a:r>
              <a:rPr lang="en-US" dirty="0"/>
              <a:t>HCN market brief by the end of Q2, to be iterated upon throughout the year (this!) </a:t>
            </a:r>
          </a:p>
          <a:p>
            <a:pPr lvl="2"/>
            <a:r>
              <a:rPr lang="en-US" dirty="0"/>
              <a:t>general information about the market,</a:t>
            </a:r>
          </a:p>
          <a:p>
            <a:pPr lvl="2"/>
            <a:r>
              <a:rPr lang="en-US" dirty="0"/>
              <a:t>contact information (titles, distribution lists) </a:t>
            </a:r>
          </a:p>
          <a:p>
            <a:pPr lvl="2"/>
            <a:r>
              <a:rPr lang="en-US" dirty="0"/>
              <a:t>overall needs</a:t>
            </a:r>
          </a:p>
          <a:p>
            <a:pPr lvl="2"/>
            <a:r>
              <a:rPr lang="en-US" dirty="0"/>
              <a:t>individual stakeholders and their needs</a:t>
            </a:r>
          </a:p>
          <a:p>
            <a:pPr lvl="2"/>
            <a:r>
              <a:rPr lang="en-US" dirty="0"/>
              <a:t>stakeholder/market vocabulary</a:t>
            </a:r>
          </a:p>
          <a:p>
            <a:pPr lvl="2"/>
            <a:r>
              <a:rPr lang="en-US" dirty="0"/>
              <a:t>information about conferences and individual conference value</a:t>
            </a:r>
          </a:p>
          <a:p>
            <a:pPr lvl="2"/>
            <a:r>
              <a:rPr lang="en-US" dirty="0"/>
              <a:t>marketing plans</a:t>
            </a:r>
          </a:p>
          <a:p>
            <a:pPr lvl="2"/>
            <a:endParaRPr lang="en-US" dirty="0"/>
          </a:p>
          <a:p>
            <a:pPr lvl="1"/>
            <a:r>
              <a:rPr lang="en-US" dirty="0"/>
              <a:t>Updated collateral, poster for regional events, contacts &amp; references list by the end of Q3</a:t>
            </a:r>
          </a:p>
          <a:p>
            <a:pPr lvl="2"/>
            <a:r>
              <a:rPr lang="en-US" dirty="0"/>
              <a:t>Updated general HCN collateral now available</a:t>
            </a:r>
          </a:p>
          <a:p>
            <a:pPr lvl="2"/>
            <a:endParaRPr lang="en-US" dirty="0"/>
          </a:p>
          <a:p>
            <a:pPr lvl="1"/>
            <a:r>
              <a:rPr lang="en-US" dirty="0"/>
              <a:t>Increase conference presence. Discover additional conferences and evaluate level of participation in each. </a:t>
            </a:r>
          </a:p>
          <a:p>
            <a:pPr lvl="2"/>
            <a:r>
              <a:rPr lang="en-US" dirty="0"/>
              <a:t>We are currently working on a plan for presentations for all fall MLA chapter events</a:t>
            </a:r>
          </a:p>
          <a:p>
            <a:endParaRPr lang="en-US" dirty="0"/>
          </a:p>
        </p:txBody>
      </p:sp>
    </p:spTree>
    <p:extLst>
      <p:ext uri="{BB962C8B-B14F-4D97-AF65-F5344CB8AC3E}">
        <p14:creationId xmlns:p14="http://schemas.microsoft.com/office/powerpoint/2010/main" val="2623369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market</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51973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healthcare network</a:t>
            </a:r>
          </a:p>
        </p:txBody>
      </p:sp>
      <p:sp>
        <p:nvSpPr>
          <p:cNvPr id="5" name="Rectangle 2"/>
          <p:cNvSpPr>
            <a:spLocks noGrp="1" noChangeArrowheads="1"/>
          </p:cNvSpPr>
          <p:nvPr>
            <p:ph idx="1"/>
          </p:nvPr>
        </p:nvSpPr>
        <p:spPr bwMode="auto">
          <a:xfrm>
            <a:off x="999242" y="2158977"/>
            <a:ext cx="9700181" cy="292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p>
            <a:pPr marL="342900" indent="-342900" eaLnBrk="0" fontAlgn="base" hangingPunct="0">
              <a:lnSpc>
                <a:spcPct val="100000"/>
              </a:lnSpc>
              <a:spcBef>
                <a:spcPct val="0"/>
              </a:spcBef>
              <a:spcAft>
                <a:spcPct val="0"/>
              </a:spcAft>
              <a:buClrTx/>
              <a:buSzTx/>
            </a:pPr>
            <a:r>
              <a:rPr kumimoji="0" lang="en-US" altLang="en-US" sz="1900" i="0" u="none" strike="noStrike" cap="none" normalizeH="0" baseline="0" dirty="0">
                <a:ln>
                  <a:noFill/>
                </a:ln>
                <a:solidFill>
                  <a:srgbClr val="0070C0"/>
                </a:solidFill>
                <a:effectLst/>
                <a:latin typeface="Corbel (body)"/>
              </a:rPr>
              <a:t>A network of clinics staffed by a group of general practitioners and nurses providing healthcare services to people in a certain regional area. These networks are often very large and increasingly merging</a:t>
            </a:r>
            <a:br>
              <a:rPr kumimoji="0" lang="en-US" altLang="en-US" sz="1900" i="0" u="none" strike="noStrike" cap="none" normalizeH="0" baseline="0" dirty="0">
                <a:ln>
                  <a:noFill/>
                </a:ln>
                <a:solidFill>
                  <a:srgbClr val="0070C0"/>
                </a:solidFill>
                <a:effectLst/>
                <a:latin typeface="Corbel (body)"/>
              </a:rPr>
            </a:br>
            <a:endParaRPr kumimoji="0" lang="en-US" altLang="en-US" sz="1900" i="0" u="none" strike="noStrike" cap="none" normalizeH="0" baseline="0" dirty="0">
              <a:ln>
                <a:noFill/>
              </a:ln>
              <a:solidFill>
                <a:srgbClr val="0070C0"/>
              </a:solidFill>
              <a:effectLst/>
              <a:latin typeface="Corbel (body)"/>
            </a:endParaRPr>
          </a:p>
          <a:p>
            <a:pPr marL="342900" indent="-342900" eaLnBrk="0" fontAlgn="base" hangingPunct="0">
              <a:lnSpc>
                <a:spcPct val="100000"/>
              </a:lnSpc>
              <a:spcBef>
                <a:spcPct val="0"/>
              </a:spcBef>
              <a:spcAft>
                <a:spcPct val="0"/>
              </a:spcAft>
              <a:buClrTx/>
              <a:buSzTx/>
            </a:pPr>
            <a:r>
              <a:rPr kumimoji="0" lang="en-US" altLang="en-US" sz="1900" i="0" u="none" strike="noStrike" cap="none" normalizeH="0" baseline="0" dirty="0">
                <a:ln>
                  <a:noFill/>
                </a:ln>
                <a:solidFill>
                  <a:srgbClr val="0070C0"/>
                </a:solidFill>
                <a:effectLst/>
                <a:latin typeface="Corbel (body)"/>
              </a:rPr>
              <a:t>Distinct from a health science center, which are academic medical centers devoted to educating health professionals and researchers (attached to health science libraries)</a:t>
            </a:r>
            <a:br>
              <a:rPr kumimoji="0" lang="en-US" altLang="en-US" sz="1900" i="0" u="none" strike="noStrike" cap="none" normalizeH="0" baseline="0" dirty="0">
                <a:ln>
                  <a:noFill/>
                </a:ln>
                <a:solidFill>
                  <a:srgbClr val="0070C0"/>
                </a:solidFill>
                <a:effectLst/>
                <a:latin typeface="Corbel (body)"/>
              </a:rPr>
            </a:br>
            <a:endParaRPr kumimoji="0" lang="en-US" altLang="en-US" sz="1900" i="0" u="none" strike="noStrike" cap="none" normalizeH="0" baseline="0" dirty="0">
              <a:ln>
                <a:noFill/>
              </a:ln>
              <a:solidFill>
                <a:srgbClr val="0070C0"/>
              </a:solidFill>
              <a:effectLst/>
              <a:latin typeface="Corbel (body)"/>
            </a:endParaRPr>
          </a:p>
          <a:p>
            <a:pPr marL="342900" indent="-342900" eaLnBrk="0" fontAlgn="base" hangingPunct="0">
              <a:lnSpc>
                <a:spcPct val="100000"/>
              </a:lnSpc>
              <a:spcBef>
                <a:spcPct val="0"/>
              </a:spcBef>
              <a:spcAft>
                <a:spcPct val="0"/>
              </a:spcAft>
              <a:buClrTx/>
              <a:buSzTx/>
            </a:pPr>
            <a:r>
              <a:rPr kumimoji="0" lang="en-US" altLang="en-US" sz="1900" i="0" u="none" strike="noStrike" cap="none" normalizeH="0" baseline="0" dirty="0">
                <a:ln>
                  <a:noFill/>
                </a:ln>
                <a:solidFill>
                  <a:srgbClr val="0070C0"/>
                </a:solidFill>
                <a:effectLst/>
                <a:latin typeface="Corbel (body)"/>
              </a:rPr>
              <a:t>Distinct from medical schools. However, a health care or medical center can have multiple teaching hospitals (a hospital associated with a medical school) within it</a:t>
            </a:r>
            <a:br>
              <a:rPr kumimoji="0" lang="en-US" altLang="en-US" sz="1900" b="0" i="0" u="none" strike="noStrike" cap="none" normalizeH="0" baseline="0" dirty="0">
                <a:ln>
                  <a:noFill/>
                </a:ln>
                <a:solidFill>
                  <a:schemeClr val="tx1"/>
                </a:solidFill>
                <a:effectLst/>
                <a:latin typeface="Corbel (body)"/>
              </a:rPr>
            </a:br>
            <a:endParaRPr kumimoji="0" lang="en-US" altLang="en-US" sz="1900" b="0" i="0" u="none" strike="noStrike" cap="none" normalizeH="0" baseline="0" dirty="0">
              <a:ln>
                <a:noFill/>
              </a:ln>
              <a:solidFill>
                <a:schemeClr val="tx1"/>
              </a:solidFill>
              <a:effectLst/>
              <a:latin typeface="Corbel (body)"/>
            </a:endParaRPr>
          </a:p>
        </p:txBody>
      </p:sp>
    </p:spTree>
    <p:extLst>
      <p:ext uri="{BB962C8B-B14F-4D97-AF65-F5344CB8AC3E}">
        <p14:creationId xmlns:p14="http://schemas.microsoft.com/office/powerpoint/2010/main" val="1157284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customers</a:t>
            </a:r>
          </a:p>
        </p:txBody>
      </p:sp>
      <p:sp>
        <p:nvSpPr>
          <p:cNvPr id="3" name="Content Placeholder 2"/>
          <p:cNvSpPr>
            <a:spLocks noGrp="1"/>
          </p:cNvSpPr>
          <p:nvPr>
            <p:ph idx="1"/>
          </p:nvPr>
        </p:nvSpPr>
        <p:spPr/>
        <p:txBody>
          <a:bodyPr>
            <a:normAutofit fontScale="70000" lnSpcReduction="20000"/>
          </a:bodyPr>
          <a:lstStyle/>
          <a:p>
            <a:r>
              <a:rPr lang="en-US" dirty="0">
                <a:hlinkClick r:id="rId2"/>
              </a:rPr>
              <a:t>Aurora Health Care</a:t>
            </a:r>
            <a:r>
              <a:rPr lang="en-US" dirty="0"/>
              <a:t> </a:t>
            </a:r>
          </a:p>
          <a:p>
            <a:r>
              <a:rPr lang="en-US" dirty="0">
                <a:hlinkClick r:id="rId3"/>
              </a:rPr>
              <a:t>Baptist Health South Florida</a:t>
            </a:r>
            <a:r>
              <a:rPr lang="en-US" dirty="0"/>
              <a:t> </a:t>
            </a:r>
          </a:p>
          <a:p>
            <a:r>
              <a:rPr lang="en-US" dirty="0" err="1">
                <a:hlinkClick r:id="rId4"/>
              </a:rPr>
              <a:t>BayState</a:t>
            </a:r>
            <a:r>
              <a:rPr lang="en-US" dirty="0">
                <a:hlinkClick r:id="rId4"/>
              </a:rPr>
              <a:t> Health</a:t>
            </a:r>
            <a:r>
              <a:rPr lang="en-US" dirty="0"/>
              <a:t> </a:t>
            </a:r>
          </a:p>
          <a:p>
            <a:r>
              <a:rPr lang="en-US" dirty="0">
                <a:hlinkClick r:id="rId5"/>
              </a:rPr>
              <a:t>Beaumont</a:t>
            </a:r>
            <a:r>
              <a:rPr lang="en-US" dirty="0"/>
              <a:t> </a:t>
            </a:r>
          </a:p>
          <a:p>
            <a:r>
              <a:rPr lang="en-US" dirty="0" err="1">
                <a:hlinkClick r:id="rId6"/>
              </a:rPr>
              <a:t>CentraCare</a:t>
            </a:r>
            <a:r>
              <a:rPr lang="en-US" dirty="0">
                <a:hlinkClick r:id="rId6"/>
              </a:rPr>
              <a:t> Health</a:t>
            </a:r>
            <a:r>
              <a:rPr lang="en-US" dirty="0"/>
              <a:t> </a:t>
            </a:r>
          </a:p>
          <a:p>
            <a:r>
              <a:rPr lang="en-US" dirty="0">
                <a:hlinkClick r:id="rId7"/>
              </a:rPr>
              <a:t>Children's Mercy Kansas City</a:t>
            </a:r>
            <a:r>
              <a:rPr lang="en-US" dirty="0"/>
              <a:t> </a:t>
            </a:r>
          </a:p>
          <a:p>
            <a:r>
              <a:rPr lang="en-US" dirty="0" err="1">
                <a:hlinkClick r:id="rId8"/>
              </a:rPr>
              <a:t>Inova</a:t>
            </a:r>
            <a:r>
              <a:rPr lang="en-US" dirty="0">
                <a:hlinkClick r:id="rId8"/>
              </a:rPr>
              <a:t> Health System</a:t>
            </a:r>
            <a:r>
              <a:rPr lang="en-US" dirty="0"/>
              <a:t> </a:t>
            </a:r>
          </a:p>
          <a:p>
            <a:r>
              <a:rPr lang="en-US" dirty="0">
                <a:hlinkClick r:id="rId9"/>
              </a:rPr>
              <a:t>Lehigh Valley Health Network</a:t>
            </a:r>
            <a:r>
              <a:rPr lang="en-US" dirty="0"/>
              <a:t> </a:t>
            </a:r>
          </a:p>
          <a:p>
            <a:r>
              <a:rPr lang="en-US" dirty="0" err="1">
                <a:hlinkClick r:id="rId10"/>
              </a:rPr>
              <a:t>MaineHealth</a:t>
            </a:r>
            <a:r>
              <a:rPr lang="en-US" dirty="0"/>
              <a:t> </a:t>
            </a:r>
          </a:p>
          <a:p>
            <a:r>
              <a:rPr lang="en-US" dirty="0">
                <a:hlinkClick r:id="rId11"/>
              </a:rPr>
              <a:t>Parkview Health</a:t>
            </a:r>
            <a:r>
              <a:rPr lang="en-US" dirty="0"/>
              <a:t> </a:t>
            </a:r>
          </a:p>
          <a:p>
            <a:r>
              <a:rPr lang="en-US" dirty="0">
                <a:hlinkClick r:id="rId12"/>
              </a:rPr>
              <a:t>Providence St. Joseph Health</a:t>
            </a:r>
            <a:r>
              <a:rPr lang="en-US" dirty="0"/>
              <a:t> </a:t>
            </a:r>
          </a:p>
          <a:p>
            <a:r>
              <a:rPr lang="en-US" dirty="0"/>
              <a:t>NEW! Henry Ford Health System</a:t>
            </a:r>
          </a:p>
          <a:p>
            <a:endParaRPr lang="en-US" dirty="0"/>
          </a:p>
        </p:txBody>
      </p:sp>
    </p:spTree>
    <p:extLst>
      <p:ext uri="{BB962C8B-B14F-4D97-AF65-F5344CB8AC3E}">
        <p14:creationId xmlns:p14="http://schemas.microsoft.com/office/powerpoint/2010/main" val="3284628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Stakeholder grid</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55947882"/>
              </p:ext>
            </p:extLst>
          </p:nvPr>
        </p:nvGraphicFramePr>
        <p:xfrm>
          <a:off x="688157" y="1640267"/>
          <a:ext cx="10444898" cy="4798237"/>
        </p:xfrm>
        <a:graphic>
          <a:graphicData uri="http://schemas.openxmlformats.org/drawingml/2006/table">
            <a:tbl>
              <a:tblPr firstRow="1" bandRow="1">
                <a:tableStyleId>{5C22544A-7EE6-4342-B048-85BDC9FD1C3A}</a:tableStyleId>
              </a:tblPr>
              <a:tblGrid>
                <a:gridCol w="2331234">
                  <a:extLst>
                    <a:ext uri="{9D8B030D-6E8A-4147-A177-3AD203B41FA5}">
                      <a16:colId xmlns:a16="http://schemas.microsoft.com/office/drawing/2014/main" val="140591090"/>
                    </a:ext>
                  </a:extLst>
                </a:gridCol>
                <a:gridCol w="1336409">
                  <a:extLst>
                    <a:ext uri="{9D8B030D-6E8A-4147-A177-3AD203B41FA5}">
                      <a16:colId xmlns:a16="http://schemas.microsoft.com/office/drawing/2014/main" val="397125702"/>
                    </a:ext>
                  </a:extLst>
                </a:gridCol>
                <a:gridCol w="6777255">
                  <a:extLst>
                    <a:ext uri="{9D8B030D-6E8A-4147-A177-3AD203B41FA5}">
                      <a16:colId xmlns:a16="http://schemas.microsoft.com/office/drawing/2014/main" val="1506838437"/>
                    </a:ext>
                  </a:extLst>
                </a:gridCol>
              </a:tblGrid>
              <a:tr h="433102">
                <a:tc>
                  <a:txBody>
                    <a:bodyPr/>
                    <a:lstStyle/>
                    <a:p>
                      <a:r>
                        <a:rPr lang="en-US" dirty="0"/>
                        <a:t>Stakeholder</a:t>
                      </a:r>
                    </a:p>
                  </a:txBody>
                  <a:tcPr/>
                </a:tc>
                <a:tc>
                  <a:txBody>
                    <a:bodyPr/>
                    <a:lstStyle/>
                    <a:p>
                      <a:r>
                        <a:rPr lang="en-US" dirty="0"/>
                        <a:t>How often</a:t>
                      </a:r>
                    </a:p>
                  </a:txBody>
                  <a:tcPr/>
                </a:tc>
                <a:tc>
                  <a:txBody>
                    <a:bodyPr/>
                    <a:lstStyle/>
                    <a:p>
                      <a:r>
                        <a:rPr lang="en-US" dirty="0"/>
                        <a:t>Needs/value statement</a:t>
                      </a:r>
                    </a:p>
                  </a:txBody>
                  <a:tcPr/>
                </a:tc>
                <a:extLst>
                  <a:ext uri="{0D108BD9-81ED-4DB2-BD59-A6C34878D82A}">
                    <a16:rowId xmlns:a16="http://schemas.microsoft.com/office/drawing/2014/main" val="2661013000"/>
                  </a:ext>
                </a:extLst>
              </a:tr>
              <a:tr h="505780">
                <a:tc>
                  <a:txBody>
                    <a:bodyPr/>
                    <a:lstStyle/>
                    <a:p>
                      <a:r>
                        <a:rPr lang="en-US" dirty="0"/>
                        <a:t>Library</a:t>
                      </a:r>
                    </a:p>
                  </a:txBody>
                  <a:tcPr/>
                </a:tc>
                <a:tc>
                  <a:txBody>
                    <a:bodyPr/>
                    <a:lstStyle/>
                    <a:p>
                      <a:r>
                        <a:rPr lang="en-US" dirty="0"/>
                        <a:t>1</a:t>
                      </a:r>
                    </a:p>
                  </a:txBody>
                  <a:tcPr/>
                </a:tc>
                <a:tc>
                  <a:txBody>
                    <a:bodyPr/>
                    <a:lstStyle/>
                    <a:p>
                      <a:pPr algn="l" fontAlgn="b"/>
                      <a:r>
                        <a:rPr lang="en-US" sz="1400" b="0" i="0" u="none" strike="noStrike" dirty="0">
                          <a:solidFill>
                            <a:srgbClr val="000000"/>
                          </a:solidFill>
                          <a:effectLst/>
                          <a:latin typeface="Corbel (body)"/>
                        </a:rPr>
                        <a:t> Relevance to rest of organization, continuous reduction in headcount; for some,    already engaged in trying to help create faculty publication lists; </a:t>
                      </a:r>
                    </a:p>
                  </a:txBody>
                  <a:tcPr marL="6350" marR="6350" marT="6350" marB="0" anchor="b"/>
                </a:tc>
                <a:extLst>
                  <a:ext uri="{0D108BD9-81ED-4DB2-BD59-A6C34878D82A}">
                    <a16:rowId xmlns:a16="http://schemas.microsoft.com/office/drawing/2014/main" val="172142773"/>
                  </a:ext>
                </a:extLst>
              </a:tr>
              <a:tr h="433102">
                <a:tc>
                  <a:txBody>
                    <a:bodyPr/>
                    <a:lstStyle/>
                    <a:p>
                      <a:r>
                        <a:rPr lang="en-US" dirty="0"/>
                        <a:t>Medical education</a:t>
                      </a:r>
                    </a:p>
                  </a:txBody>
                  <a:tcPr/>
                </a:tc>
                <a:tc>
                  <a:txBody>
                    <a:bodyPr/>
                    <a:lstStyle/>
                    <a:p>
                      <a:r>
                        <a:rPr lang="en-US" dirty="0"/>
                        <a:t>1</a:t>
                      </a:r>
                    </a:p>
                  </a:txBody>
                  <a:tcPr/>
                </a:tc>
                <a:tc>
                  <a:txBody>
                    <a:bodyPr/>
                    <a:lstStyle/>
                    <a:p>
                      <a:pPr algn="l" fontAlgn="b"/>
                      <a:r>
                        <a:rPr lang="en-US" sz="1400" b="0" i="0" u="none" strike="noStrike" dirty="0">
                          <a:solidFill>
                            <a:srgbClr val="000000"/>
                          </a:solidFill>
                          <a:effectLst/>
                          <a:latin typeface="Corbel (body)"/>
                        </a:rPr>
                        <a:t> ACGME annual accreditation reporting, related to academic productivity</a:t>
                      </a:r>
                    </a:p>
                  </a:txBody>
                  <a:tcPr marL="6350" marR="6350" marT="6350" marB="0" anchor="b"/>
                </a:tc>
                <a:extLst>
                  <a:ext uri="{0D108BD9-81ED-4DB2-BD59-A6C34878D82A}">
                    <a16:rowId xmlns:a16="http://schemas.microsoft.com/office/drawing/2014/main" val="234792155"/>
                  </a:ext>
                </a:extLst>
              </a:tr>
              <a:tr h="433102">
                <a:tc>
                  <a:txBody>
                    <a:bodyPr/>
                    <a:lstStyle/>
                    <a:p>
                      <a:r>
                        <a:rPr lang="en-US" dirty="0"/>
                        <a:t>Office of research</a:t>
                      </a:r>
                    </a:p>
                  </a:txBody>
                  <a:tcPr/>
                </a:tc>
                <a:tc>
                  <a:txBody>
                    <a:bodyPr/>
                    <a:lstStyle/>
                    <a:p>
                      <a:r>
                        <a:rPr lang="en-US" dirty="0"/>
                        <a:t>1</a:t>
                      </a:r>
                    </a:p>
                  </a:txBody>
                  <a:tcPr/>
                </a:tc>
                <a:tc>
                  <a:txBody>
                    <a:bodyPr/>
                    <a:lstStyle/>
                    <a:p>
                      <a:pPr algn="l" fontAlgn="b"/>
                      <a:r>
                        <a:rPr lang="en-US" sz="1400" b="0" i="0" u="none" strike="noStrike" dirty="0">
                          <a:solidFill>
                            <a:srgbClr val="000000"/>
                          </a:solidFill>
                          <a:effectLst/>
                          <a:latin typeface="Corbel (body)"/>
                        </a:rPr>
                        <a:t> Visibility of research; grant funded research; </a:t>
                      </a:r>
                    </a:p>
                  </a:txBody>
                  <a:tcPr marL="6350" marR="6350" marT="6350" marB="0" anchor="b"/>
                </a:tc>
                <a:extLst>
                  <a:ext uri="{0D108BD9-81ED-4DB2-BD59-A6C34878D82A}">
                    <a16:rowId xmlns:a16="http://schemas.microsoft.com/office/drawing/2014/main" val="2160788747"/>
                  </a:ext>
                </a:extLst>
              </a:tr>
              <a:tr h="505780">
                <a:tc>
                  <a:txBody>
                    <a:bodyPr/>
                    <a:lstStyle/>
                    <a:p>
                      <a:r>
                        <a:rPr lang="en-US" dirty="0"/>
                        <a:t>Nursing</a:t>
                      </a:r>
                      <a:r>
                        <a:rPr lang="en-US" baseline="0" dirty="0"/>
                        <a:t> education</a:t>
                      </a:r>
                      <a:endParaRPr lang="en-US" dirty="0"/>
                    </a:p>
                  </a:txBody>
                  <a:tcPr/>
                </a:tc>
                <a:tc>
                  <a:txBody>
                    <a:bodyPr/>
                    <a:lstStyle/>
                    <a:p>
                      <a:r>
                        <a:rPr lang="en-US" dirty="0"/>
                        <a:t>1</a:t>
                      </a:r>
                    </a:p>
                  </a:txBody>
                  <a:tcPr/>
                </a:tc>
                <a:tc>
                  <a:txBody>
                    <a:bodyPr/>
                    <a:lstStyle/>
                    <a:p>
                      <a:pPr algn="l" fontAlgn="b"/>
                      <a:r>
                        <a:rPr lang="en-US" sz="1400" b="0" i="0" u="none" strike="noStrike" dirty="0">
                          <a:solidFill>
                            <a:srgbClr val="000000"/>
                          </a:solidFill>
                          <a:effectLst/>
                          <a:latin typeface="Corbel (body)"/>
                        </a:rPr>
                        <a:t> Magnet accreditation is a key indicator; visibility of their programs for nurses; poster sessions</a:t>
                      </a:r>
                    </a:p>
                  </a:txBody>
                  <a:tcPr marL="6350" marR="6350" marT="6350" marB="0" anchor="b"/>
                </a:tc>
                <a:extLst>
                  <a:ext uri="{0D108BD9-81ED-4DB2-BD59-A6C34878D82A}">
                    <a16:rowId xmlns:a16="http://schemas.microsoft.com/office/drawing/2014/main" val="2912844300"/>
                  </a:ext>
                </a:extLst>
              </a:tr>
              <a:tr h="433102">
                <a:tc>
                  <a:txBody>
                    <a:bodyPr/>
                    <a:lstStyle/>
                    <a:p>
                      <a:r>
                        <a:rPr lang="en-US" dirty="0"/>
                        <a:t>Centers/institutes</a:t>
                      </a:r>
                    </a:p>
                  </a:txBody>
                  <a:tcPr/>
                </a:tc>
                <a:tc>
                  <a:txBody>
                    <a:bodyPr/>
                    <a:lstStyle/>
                    <a:p>
                      <a:r>
                        <a:rPr lang="en-US" dirty="0"/>
                        <a:t>1</a:t>
                      </a:r>
                    </a:p>
                  </a:txBody>
                  <a:tcPr/>
                </a:tc>
                <a:tc>
                  <a:txBody>
                    <a:bodyPr/>
                    <a:lstStyle/>
                    <a:p>
                      <a:r>
                        <a:rPr lang="en-US" sz="1400" dirty="0">
                          <a:latin typeface="Corbel (body)"/>
                        </a:rPr>
                        <a:t>Visibility,</a:t>
                      </a:r>
                      <a:r>
                        <a:rPr lang="en-US" sz="1400" baseline="0" dirty="0">
                          <a:latin typeface="Corbel (body)"/>
                        </a:rPr>
                        <a:t> organization of research</a:t>
                      </a:r>
                      <a:endParaRPr lang="en-US" sz="1400" dirty="0">
                        <a:latin typeface="Corbel (body)"/>
                      </a:endParaRPr>
                    </a:p>
                  </a:txBody>
                  <a:tcPr/>
                </a:tc>
                <a:extLst>
                  <a:ext uri="{0D108BD9-81ED-4DB2-BD59-A6C34878D82A}">
                    <a16:rowId xmlns:a16="http://schemas.microsoft.com/office/drawing/2014/main" val="3568321024"/>
                  </a:ext>
                </a:extLst>
              </a:tr>
              <a:tr h="754963">
                <a:tc>
                  <a:txBody>
                    <a:bodyPr/>
                    <a:lstStyle/>
                    <a:p>
                      <a:r>
                        <a:rPr lang="en-US" dirty="0"/>
                        <a:t>Medical staff services</a:t>
                      </a:r>
                    </a:p>
                  </a:txBody>
                  <a:tcPr/>
                </a:tc>
                <a:tc>
                  <a:txBody>
                    <a:bodyPr/>
                    <a:lstStyle/>
                    <a:p>
                      <a:r>
                        <a:rPr lang="en-US" dirty="0"/>
                        <a:t>1/2</a:t>
                      </a:r>
                    </a:p>
                  </a:txBody>
                  <a:tcPr/>
                </a:tc>
                <a:tc>
                  <a:txBody>
                    <a:bodyPr/>
                    <a:lstStyle/>
                    <a:p>
                      <a:pPr algn="l" fontAlgn="b"/>
                      <a:r>
                        <a:rPr lang="en-US" sz="1400" b="0" i="0" u="none" strike="noStrike" dirty="0">
                          <a:solidFill>
                            <a:srgbClr val="000000"/>
                          </a:solidFill>
                          <a:effectLst/>
                          <a:latin typeface="Corbel (body)"/>
                        </a:rPr>
                        <a:t> Charged with providing services to medical staff, which can include library services, publishing advice, and very functional aspects of managing this group of people.</a:t>
                      </a:r>
                    </a:p>
                  </a:txBody>
                  <a:tcPr marL="6350" marR="6350" marT="6350" marB="0" anchor="b"/>
                </a:tc>
                <a:extLst>
                  <a:ext uri="{0D108BD9-81ED-4DB2-BD59-A6C34878D82A}">
                    <a16:rowId xmlns:a16="http://schemas.microsoft.com/office/drawing/2014/main" val="3344488215"/>
                  </a:ext>
                </a:extLst>
              </a:tr>
              <a:tr h="433102">
                <a:tc>
                  <a:txBody>
                    <a:bodyPr/>
                    <a:lstStyle/>
                    <a:p>
                      <a:r>
                        <a:rPr lang="en-US" dirty="0"/>
                        <a:t>Marketing</a:t>
                      </a:r>
                    </a:p>
                  </a:txBody>
                  <a:tcPr/>
                </a:tc>
                <a:tc>
                  <a:txBody>
                    <a:bodyPr/>
                    <a:lstStyle/>
                    <a:p>
                      <a:r>
                        <a:rPr lang="en-US" dirty="0"/>
                        <a:t>2</a:t>
                      </a:r>
                    </a:p>
                  </a:txBody>
                  <a:tcPr/>
                </a:tc>
                <a:tc>
                  <a:txBody>
                    <a:bodyPr/>
                    <a:lstStyle/>
                    <a:p>
                      <a:pPr algn="l" fontAlgn="b"/>
                      <a:r>
                        <a:rPr lang="en-US" sz="1400" b="0" i="0" u="none" strike="noStrike" dirty="0">
                          <a:solidFill>
                            <a:srgbClr val="000000"/>
                          </a:solidFill>
                          <a:effectLst/>
                          <a:latin typeface="Corbel (body)"/>
                        </a:rPr>
                        <a:t> Visibility; driving patient engagement/admissions; </a:t>
                      </a:r>
                    </a:p>
                  </a:txBody>
                  <a:tcPr marL="6350" marR="6350" marT="6350" marB="0" anchor="b"/>
                </a:tc>
                <a:extLst>
                  <a:ext uri="{0D108BD9-81ED-4DB2-BD59-A6C34878D82A}">
                    <a16:rowId xmlns:a16="http://schemas.microsoft.com/office/drawing/2014/main" val="1920909788"/>
                  </a:ext>
                </a:extLst>
              </a:tr>
              <a:tr h="433102">
                <a:tc>
                  <a:txBody>
                    <a:bodyPr/>
                    <a:lstStyle/>
                    <a:p>
                      <a:r>
                        <a:rPr lang="en-US" dirty="0"/>
                        <a:t>Foundation</a:t>
                      </a:r>
                    </a:p>
                  </a:txBody>
                  <a:tcPr/>
                </a:tc>
                <a:tc>
                  <a:txBody>
                    <a:bodyPr/>
                    <a:lstStyle/>
                    <a:p>
                      <a:r>
                        <a:rPr lang="en-US" dirty="0"/>
                        <a:t>2</a:t>
                      </a:r>
                    </a:p>
                  </a:txBody>
                  <a:tcPr/>
                </a:tc>
                <a:tc>
                  <a:txBody>
                    <a:bodyPr/>
                    <a:lstStyle/>
                    <a:p>
                      <a:pPr algn="l" fontAlgn="b"/>
                      <a:r>
                        <a:rPr lang="en-US" sz="1400" b="0" i="0" u="none" strike="noStrike" dirty="0">
                          <a:solidFill>
                            <a:srgbClr val="000000"/>
                          </a:solidFill>
                          <a:effectLst/>
                          <a:latin typeface="Corbel (body)"/>
                        </a:rPr>
                        <a:t> Visibility of the organization</a:t>
                      </a:r>
                    </a:p>
                  </a:txBody>
                  <a:tcPr marL="6350" marR="6350" marT="6350" marB="0" anchor="b"/>
                </a:tc>
                <a:extLst>
                  <a:ext uri="{0D108BD9-81ED-4DB2-BD59-A6C34878D82A}">
                    <a16:rowId xmlns:a16="http://schemas.microsoft.com/office/drawing/2014/main" val="3448583057"/>
                  </a:ext>
                </a:extLst>
              </a:tr>
              <a:tr h="433102">
                <a:tc>
                  <a:txBody>
                    <a:bodyPr/>
                    <a:lstStyle/>
                    <a:p>
                      <a:r>
                        <a:rPr lang="en-US" dirty="0"/>
                        <a:t>Others?</a:t>
                      </a:r>
                    </a:p>
                  </a:txBody>
                  <a:tcPr/>
                </a:tc>
                <a:tc>
                  <a:txBody>
                    <a:bodyPr/>
                    <a:lstStyle/>
                    <a:p>
                      <a:endParaRPr lang="en-US" dirty="0"/>
                    </a:p>
                  </a:txBody>
                  <a:tcPr/>
                </a:tc>
                <a:tc>
                  <a:txBody>
                    <a:bodyPr/>
                    <a:lstStyle/>
                    <a:p>
                      <a:endParaRPr lang="en-US"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39611150"/>
                  </a:ext>
                </a:extLst>
              </a:tr>
            </a:tbl>
          </a:graphicData>
        </a:graphic>
      </p:graphicFrame>
    </p:spTree>
    <p:extLst>
      <p:ext uri="{BB962C8B-B14F-4D97-AF65-F5344CB8AC3E}">
        <p14:creationId xmlns:p14="http://schemas.microsoft.com/office/powerpoint/2010/main" val="1859524522"/>
      </p:ext>
    </p:extLst>
  </p:cSld>
  <p:clrMapOvr>
    <a:masterClrMapping/>
  </p:clrMapOvr>
</p:sld>
</file>

<file path=ppt/theme/theme1.xml><?xml version="1.0" encoding="utf-8"?>
<a:theme xmlns:a="http://schemas.openxmlformats.org/drawingml/2006/main" name="Basis">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docProps/app.xml><?xml version="1.0" encoding="utf-8"?>
<Properties xmlns="http://schemas.openxmlformats.org/officeDocument/2006/extended-properties" xmlns:vt="http://schemas.openxmlformats.org/officeDocument/2006/docPropsVTypes">
  <Template>TM03457444[[fn=Basis]]</Template>
  <TotalTime>381</TotalTime>
  <Words>2260</Words>
  <Application>Microsoft Office PowerPoint</Application>
  <PresentationFormat>Widescreen</PresentationFormat>
  <Paragraphs>318</Paragraphs>
  <Slides>37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Corbel</vt:lpstr>
      <vt:lpstr>Corbel (body)</vt:lpstr>
      <vt:lpstr>Basis</vt:lpstr>
      <vt:lpstr>Healthcare networks</vt:lpstr>
      <vt:lpstr>Purpose and goals</vt:lpstr>
      <vt:lpstr>Purpose</vt:lpstr>
      <vt:lpstr>Goals</vt:lpstr>
      <vt:lpstr>HCN marketing resources</vt:lpstr>
      <vt:lpstr>the market</vt:lpstr>
      <vt:lpstr>What is a healthcare network</vt:lpstr>
      <vt:lpstr>Current customers</vt:lpstr>
      <vt:lpstr>Stakeholder grid</vt:lpstr>
      <vt:lpstr>Key concerns from the field</vt:lpstr>
      <vt:lpstr>Primary goals</vt:lpstr>
      <vt:lpstr>Secondary goals</vt:lpstr>
      <vt:lpstr>Key ways DC/EGS meet needs</vt:lpstr>
      <vt:lpstr>Key bepress tools &amp; messages</vt:lpstr>
      <vt:lpstr>Key concerns from repository admins</vt:lpstr>
      <vt:lpstr>Terms</vt:lpstr>
      <vt:lpstr>2018 quarterly marketing plan</vt:lpstr>
      <vt:lpstr>Audience</vt:lpstr>
      <vt:lpstr>How we count leads</vt:lpstr>
      <vt:lpstr>2018 Marketing plans</vt:lpstr>
      <vt:lpstr>Marketing venues</vt:lpstr>
      <vt:lpstr>Prioritized plans for the rest of 2018</vt:lpstr>
      <vt:lpstr>Desired plans for the rest of 2018</vt:lpstr>
      <vt:lpstr>Q2 plans</vt:lpstr>
      <vt:lpstr>Q2 plans, continued!</vt:lpstr>
      <vt:lpstr>Q2 plans, continued again!</vt:lpstr>
      <vt:lpstr>Q2 results – conferences </vt:lpstr>
      <vt:lpstr>Q2 results – everything else</vt:lpstr>
      <vt:lpstr>Q1 plans</vt:lpstr>
      <vt:lpstr>Q1 results</vt:lpstr>
      <vt:lpstr>Resources &amp; examples</vt:lpstr>
      <vt:lpstr>Marketing resources</vt:lpstr>
      <vt:lpstr>Examples </vt:lpstr>
      <vt:lpstr>Webinars</vt:lpstr>
      <vt:lpstr>Case studies &amp; blogs</vt:lpstr>
      <vt:lpstr>Customer references</vt:lpstr>
      <vt:lpstr>Etc to include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Healthcare networks</dc:title>
  <dc:creator>Ziontz, Morgan (ELS)</dc:creator>
  <cp:lastModifiedBy>Ziontz, Morgan (ELS)</cp:lastModifiedBy>
  <cp:revision>27</cp:revision>
  <dcterms:created xsi:type="dcterms:W3CDTF">2018-06-02T19:22:32Z</dcterms:created>
  <dcterms:modified xsi:type="dcterms:W3CDTF">2018-06-28T18:47:58Z</dcterms:modified>
</cp:coreProperties>
</file>